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0" r:id="rId2"/>
  </p:sldMasterIdLst>
  <p:notesMasterIdLst>
    <p:notesMasterId r:id="rId23"/>
  </p:notesMasterIdLst>
  <p:handoutMasterIdLst>
    <p:handoutMasterId r:id="rId24"/>
  </p:handoutMasterIdLst>
  <p:sldIdLst>
    <p:sldId id="394" r:id="rId3"/>
    <p:sldId id="607" r:id="rId4"/>
    <p:sldId id="608" r:id="rId5"/>
    <p:sldId id="609" r:id="rId6"/>
    <p:sldId id="610" r:id="rId7"/>
    <p:sldId id="611" r:id="rId8"/>
    <p:sldId id="612" r:id="rId9"/>
    <p:sldId id="613" r:id="rId10"/>
    <p:sldId id="614" r:id="rId11"/>
    <p:sldId id="615" r:id="rId12"/>
    <p:sldId id="616" r:id="rId13"/>
    <p:sldId id="617" r:id="rId14"/>
    <p:sldId id="618" r:id="rId15"/>
    <p:sldId id="619" r:id="rId16"/>
    <p:sldId id="620" r:id="rId17"/>
    <p:sldId id="621" r:id="rId18"/>
    <p:sldId id="622" r:id="rId19"/>
    <p:sldId id="623" r:id="rId20"/>
    <p:sldId id="594" r:id="rId21"/>
    <p:sldId id="593" r:id="rId2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D7E5960-A9BC-43C4-BCE0-8E99BC3BA6A9}">
          <p14:sldIdLst>
            <p14:sldId id="394"/>
            <p14:sldId id="607"/>
            <p14:sldId id="608"/>
            <p14:sldId id="609"/>
            <p14:sldId id="610"/>
            <p14:sldId id="611"/>
            <p14:sldId id="612"/>
            <p14:sldId id="613"/>
            <p14:sldId id="614"/>
            <p14:sldId id="615"/>
            <p14:sldId id="616"/>
            <p14:sldId id="617"/>
            <p14:sldId id="618"/>
            <p14:sldId id="619"/>
            <p14:sldId id="620"/>
            <p14:sldId id="621"/>
            <p14:sldId id="622"/>
            <p14:sldId id="623"/>
          </p14:sldIdLst>
        </p14:section>
        <p14:section name="Conclusion" id="{3E23A7B0-228F-4458-953E-A0823B82CFF0}">
          <p14:sldIdLst>
            <p14:sldId id="594"/>
            <p14:sldId id="593"/>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BE60"/>
    <a:srgbClr val="D2A010"/>
    <a:srgbClr val="F6D18E"/>
    <a:srgbClr val="FFFFFF"/>
    <a:srgbClr val="C6C0AA"/>
    <a:srgbClr val="F9F0AB"/>
    <a:srgbClr val="F9E6AB"/>
    <a:srgbClr val="F9FAAB"/>
    <a:srgbClr val="767691"/>
    <a:srgbClr val="7676AA"/>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76" autoAdjust="0"/>
    <p:restoredTop sz="98670" autoAdjust="0"/>
  </p:normalViewPr>
  <p:slideViewPr>
    <p:cSldViewPr>
      <p:cViewPr varScale="1">
        <p:scale>
          <a:sx n="49" d="100"/>
          <a:sy n="49" d="100"/>
        </p:scale>
        <p:origin x="49" y="1147"/>
      </p:cViewPr>
      <p:guideLst>
        <p:guide orient="horz" pos="2160"/>
        <p:guide pos="3839"/>
      </p:guideLst>
    </p:cSldViewPr>
  </p:slideViewPr>
  <p:outlineViewPr>
    <p:cViewPr>
      <p:scale>
        <a:sx n="33" d="100"/>
        <a:sy n="33" d="100"/>
      </p:scale>
      <p:origin x="0" y="-192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1/5/2021</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1/5/2021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image" Target="../media/image11.png"/><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image" Target="../media/image11.png"/><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2014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1218987" rtl="0" eaLnBrk="1" fontAlgn="auto" latinLnBrk="0" hangingPunct="1">
              <a:lnSpc>
                <a:spcPct val="100000"/>
              </a:lnSpc>
              <a:spcBef>
                <a:spcPts val="0"/>
              </a:spcBef>
              <a:spcAft>
                <a:spcPts val="0"/>
              </a:spcAft>
              <a:buClrTx/>
              <a:buSzTx/>
              <a:buFontTx/>
              <a:buNone/>
              <a:tabLst/>
              <a:defRPr/>
            </a:pPr>
            <a:r>
              <a:rPr lang="en-US" dirty="0">
                <a:solidFill>
                  <a:schemeClr val="tx1">
                    <a:lumMod val="40000"/>
                    <a:lumOff val="60000"/>
                  </a:schemeClr>
                </a:solidFill>
              </a:rPr>
              <a:t>But they can be </a:t>
            </a:r>
            <a:r>
              <a:rPr lang="en-US" dirty="0" err="1">
                <a:solidFill>
                  <a:schemeClr val="tx1">
                    <a:lumMod val="40000"/>
                    <a:lumOff val="60000"/>
                  </a:schemeClr>
                </a:solidFill>
              </a:rPr>
              <a:t>subclassed</a:t>
            </a:r>
            <a:r>
              <a:rPr lang="en-US" dirty="0" smtClean="0">
                <a:solidFill>
                  <a:schemeClr val="tx1">
                    <a:lumMod val="40000"/>
                    <a:lumOff val="60000"/>
                  </a:schemeClr>
                </a:solidFill>
              </a:rPr>
              <a:t>.</a:t>
            </a:r>
            <a:endParaRPr lang="bg-BG"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11</a:t>
            </a:fld>
            <a:endParaRPr lang="en-US" dirty="0"/>
          </a:p>
        </p:txBody>
      </p:sp>
    </p:spTree>
    <p:extLst>
      <p:ext uri="{BB962C8B-B14F-4D97-AF65-F5344CB8AC3E}">
        <p14:creationId xmlns:p14="http://schemas.microsoft.com/office/powerpoint/2010/main" val="2013327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332C4CEC-2DBE-4C38-BA31-7DE965C3FA11}" type="slidenum">
              <a:rPr lang="en-US"/>
              <a:pPr/>
              <a:t>12</a:t>
            </a:fld>
            <a:r>
              <a:rPr lang="en-US" dirty="0"/>
              <a:t>##</a:t>
            </a:r>
          </a:p>
        </p:txBody>
      </p:sp>
      <p:sp>
        <p:nvSpPr>
          <p:cNvPr id="54274" name="Slide Image Placeholder 1"/>
          <p:cNvSpPr>
            <a:spLocks noGrp="1" noRot="1" noChangeAspect="1" noTextEdit="1"/>
          </p:cNvSpPr>
          <p:nvPr>
            <p:ph type="sldImg"/>
          </p:nvPr>
        </p:nvSpPr>
        <p:spPr>
          <a:xfrm>
            <a:off x="382588" y="685800"/>
            <a:ext cx="6092825" cy="3429000"/>
          </a:xfrm>
          <a:ln/>
        </p:spPr>
      </p:sp>
      <p:sp>
        <p:nvSpPr>
          <p:cNvPr id="54275" name="Notes Placeholder 2"/>
          <p:cNvSpPr>
            <a:spLocks noGrp="1"/>
          </p:cNvSpPr>
          <p:nvPr>
            <p:ph type="body" idx="1"/>
          </p:nvPr>
        </p:nvSpPr>
        <p:spPr/>
        <p:txBody>
          <a:bodyPr/>
          <a:lstStyle/>
          <a:p>
            <a:pPr eaLnBrk="1" hangingPunct="1"/>
            <a:r>
              <a:rPr lang="en-US" dirty="0"/>
              <a:t>Extensibility / Polymorphism: New functionality may be easily plugged in without changing existing classes as long the new plug-in classes extend given base classes.</a:t>
            </a:r>
          </a:p>
          <a:p>
            <a:pPr eaLnBrk="1" hangingPunct="1"/>
            <a:endParaRPr lang="en-US" dirty="0"/>
          </a:p>
          <a:p>
            <a:pPr eaLnBrk="1" hangingPunct="1"/>
            <a:r>
              <a:rPr lang="en-US" dirty="0"/>
              <a:t>Reusability: For a set of similar applications a framework can be defined using a core set of classes that are to be extended by classes that fill in the application-dependent part.</a:t>
            </a:r>
          </a:p>
          <a:p>
            <a:pPr eaLnBrk="1" hangingPunct="1"/>
            <a:endParaRPr lang="en-US" dirty="0"/>
          </a:p>
          <a:p>
            <a:pPr eaLnBrk="1" hangingPunct="1"/>
            <a:r>
              <a:rPr lang="en-US" dirty="0"/>
              <a:t>Information Hiding: If a more general class using a simpler contract is sufficient, details from extending classes may be hidden to some of the client classes. This allows them to be more independent from possible changes and diminishes the load of contracts that must be understood by a reader of these client classes.</a:t>
            </a:r>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12</a:t>
            </a:fld>
            <a:r>
              <a:rPr lang="en-US" sz="1000" i="1" dirty="0"/>
              <a:t>##</a:t>
            </a:r>
            <a:endParaRPr lang="en-US" sz="1200" i="1" dirty="0"/>
          </a:p>
        </p:txBody>
      </p:sp>
    </p:spTree>
    <p:extLst>
      <p:ext uri="{BB962C8B-B14F-4D97-AF65-F5344CB8AC3E}">
        <p14:creationId xmlns:p14="http://schemas.microsoft.com/office/powerpoint/2010/main" val="632534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332C4CEC-2DBE-4C38-BA31-7DE965C3FA11}" type="slidenum">
              <a:rPr lang="en-US"/>
              <a:pPr/>
              <a:t>13</a:t>
            </a:fld>
            <a:r>
              <a:rPr lang="en-US" dirty="0"/>
              <a:t>##</a:t>
            </a:r>
          </a:p>
        </p:txBody>
      </p:sp>
      <p:sp>
        <p:nvSpPr>
          <p:cNvPr id="54274" name="Slide Image Placeholder 1"/>
          <p:cNvSpPr>
            <a:spLocks noGrp="1" noRot="1" noChangeAspect="1" noTextEdit="1"/>
          </p:cNvSpPr>
          <p:nvPr>
            <p:ph type="sldImg"/>
          </p:nvPr>
        </p:nvSpPr>
        <p:spPr>
          <a:xfrm>
            <a:off x="382588" y="685800"/>
            <a:ext cx="6092825" cy="3429000"/>
          </a:xfrm>
          <a:ln/>
        </p:spPr>
      </p:sp>
      <p:sp>
        <p:nvSpPr>
          <p:cNvPr id="54275" name="Notes Placeholder 2"/>
          <p:cNvSpPr>
            <a:spLocks noGrp="1"/>
          </p:cNvSpPr>
          <p:nvPr>
            <p:ph type="body" idx="1"/>
          </p:nvPr>
        </p:nvSpPr>
        <p:spPr/>
        <p:txBody>
          <a:bodyPr/>
          <a:lstStyle/>
          <a:p>
            <a:pPr eaLnBrk="1" hangingPunct="1"/>
            <a:r>
              <a:rPr lang="en-US" dirty="0"/>
              <a:t>Extensibility / Polymorphism: New functionality may be easily plugged in without changing existing classes as long the new plug-in classes extend given base classes.</a:t>
            </a:r>
          </a:p>
          <a:p>
            <a:pPr eaLnBrk="1" hangingPunct="1"/>
            <a:endParaRPr lang="en-US" dirty="0"/>
          </a:p>
          <a:p>
            <a:pPr eaLnBrk="1" hangingPunct="1"/>
            <a:r>
              <a:rPr lang="en-US" dirty="0"/>
              <a:t>Reusability: For a set of similar applications a framework can be defined using a core set of classes that are to be extended by classes that fill in the application-dependent part.</a:t>
            </a:r>
          </a:p>
          <a:p>
            <a:pPr eaLnBrk="1" hangingPunct="1"/>
            <a:endParaRPr lang="en-US" dirty="0"/>
          </a:p>
          <a:p>
            <a:pPr eaLnBrk="1" hangingPunct="1"/>
            <a:r>
              <a:rPr lang="en-US" dirty="0"/>
              <a:t>Information Hiding: If a more general class using a simpler contract is sufficient, details from extending classes may be hidden to some of the client classes. This allows them to be more independent from possible changes and diminishes the load of contracts that must be understood by a reader of these client classes.</a:t>
            </a:r>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13</a:t>
            </a:fld>
            <a:r>
              <a:rPr lang="en-US" sz="1000" i="1" dirty="0"/>
              <a:t>##</a:t>
            </a:r>
            <a:endParaRPr lang="en-US" sz="1200" i="1" dirty="0"/>
          </a:p>
        </p:txBody>
      </p:sp>
    </p:spTree>
    <p:extLst>
      <p:ext uri="{BB962C8B-B14F-4D97-AF65-F5344CB8AC3E}">
        <p14:creationId xmlns:p14="http://schemas.microsoft.com/office/powerpoint/2010/main" val="1070152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332C4CEC-2DBE-4C38-BA31-7DE965C3FA11}" type="slidenum">
              <a:rPr lang="en-US"/>
              <a:pPr/>
              <a:t>14</a:t>
            </a:fld>
            <a:r>
              <a:rPr lang="en-US" dirty="0"/>
              <a:t>##</a:t>
            </a:r>
          </a:p>
        </p:txBody>
      </p:sp>
      <p:sp>
        <p:nvSpPr>
          <p:cNvPr id="54274" name="Slide Image Placeholder 1"/>
          <p:cNvSpPr>
            <a:spLocks noGrp="1" noRot="1" noChangeAspect="1" noTextEdit="1"/>
          </p:cNvSpPr>
          <p:nvPr>
            <p:ph type="sldImg"/>
          </p:nvPr>
        </p:nvSpPr>
        <p:spPr>
          <a:xfrm>
            <a:off x="382588" y="685800"/>
            <a:ext cx="6092825" cy="3429000"/>
          </a:xfrm>
          <a:ln/>
        </p:spPr>
      </p:sp>
      <p:sp>
        <p:nvSpPr>
          <p:cNvPr id="54275" name="Notes Placeholder 2"/>
          <p:cNvSpPr>
            <a:spLocks noGrp="1"/>
          </p:cNvSpPr>
          <p:nvPr>
            <p:ph type="body" idx="1"/>
          </p:nvPr>
        </p:nvSpPr>
        <p:spPr/>
        <p:txBody>
          <a:bodyPr/>
          <a:lstStyle/>
          <a:p>
            <a:pPr eaLnBrk="1" hangingPunct="1"/>
            <a:r>
              <a:rPr lang="en-US" dirty="0"/>
              <a:t>Extensibility / Polymorphism: New functionality may be easily plugged in without changing existing classes as long the new plug-in classes extend given base classes.</a:t>
            </a:r>
          </a:p>
          <a:p>
            <a:pPr eaLnBrk="1" hangingPunct="1"/>
            <a:endParaRPr lang="en-US" dirty="0"/>
          </a:p>
          <a:p>
            <a:pPr eaLnBrk="1" hangingPunct="1"/>
            <a:r>
              <a:rPr lang="en-US" dirty="0"/>
              <a:t>Reusability: For a set of similar applications a framework can be defined using a core set of classes that are to be extended by classes that fill in the application-dependent part.</a:t>
            </a:r>
          </a:p>
          <a:p>
            <a:pPr eaLnBrk="1" hangingPunct="1"/>
            <a:endParaRPr lang="en-US" dirty="0"/>
          </a:p>
          <a:p>
            <a:pPr eaLnBrk="1" hangingPunct="1"/>
            <a:r>
              <a:rPr lang="en-US" dirty="0"/>
              <a:t>Information Hiding: If a more general class using a simpler contract is sufficient, details from extending classes may be hidden to some of the client classes. This allows them to be more independent from possible changes and diminishes the load of contracts that must be understood by a reader of these client classes.</a:t>
            </a:r>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14</a:t>
            </a:fld>
            <a:r>
              <a:rPr lang="en-US" sz="1000" i="1" dirty="0"/>
              <a:t>##</a:t>
            </a:r>
            <a:endParaRPr lang="en-US" sz="1200" i="1" dirty="0"/>
          </a:p>
        </p:txBody>
      </p:sp>
    </p:spTree>
    <p:extLst>
      <p:ext uri="{BB962C8B-B14F-4D97-AF65-F5344CB8AC3E}">
        <p14:creationId xmlns:p14="http://schemas.microsoft.com/office/powerpoint/2010/main" val="2854136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332C4CEC-2DBE-4C38-BA31-7DE965C3FA11}" type="slidenum">
              <a:rPr lang="en-US"/>
              <a:pPr/>
              <a:t>15</a:t>
            </a:fld>
            <a:r>
              <a:rPr lang="en-US" dirty="0"/>
              <a:t>##</a:t>
            </a:r>
          </a:p>
        </p:txBody>
      </p:sp>
      <p:sp>
        <p:nvSpPr>
          <p:cNvPr id="54274" name="Slide Image Placeholder 1"/>
          <p:cNvSpPr>
            <a:spLocks noGrp="1" noRot="1" noChangeAspect="1" noTextEdit="1"/>
          </p:cNvSpPr>
          <p:nvPr>
            <p:ph type="sldImg"/>
          </p:nvPr>
        </p:nvSpPr>
        <p:spPr>
          <a:xfrm>
            <a:off x="382588" y="685800"/>
            <a:ext cx="6092825" cy="3429000"/>
          </a:xfrm>
          <a:ln/>
        </p:spPr>
      </p:sp>
      <p:sp>
        <p:nvSpPr>
          <p:cNvPr id="54275" name="Notes Placeholder 2"/>
          <p:cNvSpPr>
            <a:spLocks noGrp="1"/>
          </p:cNvSpPr>
          <p:nvPr>
            <p:ph type="body" idx="1"/>
          </p:nvPr>
        </p:nvSpPr>
        <p:spPr/>
        <p:txBody>
          <a:bodyPr/>
          <a:lstStyle/>
          <a:p>
            <a:pPr eaLnBrk="1" hangingPunct="1"/>
            <a:r>
              <a:rPr lang="en-US" dirty="0"/>
              <a:t>Extensibility / Polymorphism: New functionality may be easily plugged in without changing existing classes as long the new plug-in classes extend given base classes.</a:t>
            </a:r>
          </a:p>
          <a:p>
            <a:pPr eaLnBrk="1" hangingPunct="1"/>
            <a:endParaRPr lang="en-US" dirty="0"/>
          </a:p>
          <a:p>
            <a:pPr eaLnBrk="1" hangingPunct="1"/>
            <a:r>
              <a:rPr lang="en-US" dirty="0"/>
              <a:t>Reusability: For a set of similar applications a framework can be defined using a core set of classes that are to be extended by classes that fill in the application-dependent part.</a:t>
            </a:r>
          </a:p>
          <a:p>
            <a:pPr eaLnBrk="1" hangingPunct="1"/>
            <a:endParaRPr lang="en-US" dirty="0"/>
          </a:p>
          <a:p>
            <a:pPr eaLnBrk="1" hangingPunct="1"/>
            <a:r>
              <a:rPr lang="en-US" dirty="0"/>
              <a:t>Information Hiding: If a more general class using a simpler contract is sufficient, details from extending classes may be hidden to some of the client classes. This allows them to be more independent from possible changes and diminishes the load of contracts that must be understood by a reader of these client classes.</a:t>
            </a:r>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15</a:t>
            </a:fld>
            <a:r>
              <a:rPr lang="en-US" sz="1000" i="1" dirty="0"/>
              <a:t>##</a:t>
            </a:r>
            <a:endParaRPr lang="en-US" sz="1200" i="1" dirty="0"/>
          </a:p>
        </p:txBody>
      </p:sp>
    </p:spTree>
    <p:extLst>
      <p:ext uri="{BB962C8B-B14F-4D97-AF65-F5344CB8AC3E}">
        <p14:creationId xmlns:p14="http://schemas.microsoft.com/office/powerpoint/2010/main" val="3810393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7BE65B3B-E6E2-4525-8F2E-49AC8F612DB9}" type="slidenum">
              <a:rPr lang="en-US"/>
              <a:pPr/>
              <a:t>18</a:t>
            </a:fld>
            <a:r>
              <a:rPr lang="en-US" dirty="0"/>
              <a:t>##</a:t>
            </a:r>
          </a:p>
        </p:txBody>
      </p:sp>
      <p:sp>
        <p:nvSpPr>
          <p:cNvPr id="435202" name="Rectangle 2"/>
          <p:cNvSpPr>
            <a:spLocks noGrp="1" noRot="1" noChangeAspect="1" noChangeArrowheads="1" noTextEdit="1"/>
          </p:cNvSpPr>
          <p:nvPr>
            <p:ph type="sldImg"/>
          </p:nvPr>
        </p:nvSpPr>
        <p:spPr>
          <a:ln/>
        </p:spPr>
      </p:sp>
      <p:sp>
        <p:nvSpPr>
          <p:cNvPr id="435203" name="Rectangle 3"/>
          <p:cNvSpPr>
            <a:spLocks noGrp="1" noChangeArrowheads="1"/>
          </p:cNvSpPr>
          <p:nvPr>
            <p:ph type="body" idx="1"/>
          </p:nvPr>
        </p:nvSpPr>
        <p:spPr/>
        <p:txBody>
          <a:bodyPr/>
          <a:lstStyle/>
          <a:p>
            <a:endParaRPr lang="bg-BG" dirty="0"/>
          </a:p>
        </p:txBody>
      </p:sp>
    </p:spTree>
    <p:extLst>
      <p:ext uri="{BB962C8B-B14F-4D97-AF65-F5344CB8AC3E}">
        <p14:creationId xmlns:p14="http://schemas.microsoft.com/office/powerpoint/2010/main" val="4073852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solidFill>
                  <a:prstClr val="black"/>
                </a:solidFill>
              </a:rPr>
              <a:t>© Software University Foundation – </a:t>
            </a:r>
            <a:r>
              <a:rPr lang="en-US" sz="1000" u="sng" dirty="0">
                <a:solidFill>
                  <a:prstClr val="black"/>
                </a:solidFill>
                <a:hlinkClick r:id="rId3"/>
              </a:rPr>
              <a:t>http://softuni.org</a:t>
            </a:r>
            <a:endParaRPr lang="en-US" sz="1000" dirty="0">
              <a:solidFill>
                <a:prstClr val="black"/>
              </a:solidFill>
            </a:endParaRPr>
          </a:p>
          <a:p>
            <a:r>
              <a:rPr lang="en-US" sz="1000" dirty="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dirty="0">
                <a:solidFill>
                  <a:prstClr val="black"/>
                </a:solidFill>
              </a:rPr>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t>19</a:t>
            </a:fld>
            <a:endParaRPr lang="en-US" dirty="0">
              <a:solidFill>
                <a:prstClr val="black"/>
              </a:solidFill>
            </a:endParaRPr>
          </a:p>
        </p:txBody>
      </p:sp>
    </p:spTree>
    <p:extLst>
      <p:ext uri="{BB962C8B-B14F-4D97-AF65-F5344CB8AC3E}">
        <p14:creationId xmlns:p14="http://schemas.microsoft.com/office/powerpoint/2010/main" val="3476930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t>20</a:t>
            </a:fld>
            <a:endParaRPr lang="en-US" dirty="0"/>
          </a:p>
        </p:txBody>
      </p:sp>
    </p:spTree>
    <p:extLst>
      <p:ext uri="{BB962C8B-B14F-4D97-AF65-F5344CB8AC3E}">
        <p14:creationId xmlns:p14="http://schemas.microsoft.com/office/powerpoint/2010/main" val="1644628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925576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mn-lt"/>
                <a:ea typeface="+mn-ea"/>
                <a:cs typeface="+mn-cs"/>
              </a:rPr>
              <a:t>Polymorphism is the ability of an object to take on many forms. The most common use of polymorphism in OOP occurs when a parent class reference is used to refer to a child class object.</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a:t>
            </a:fld>
            <a:endParaRPr lang="en-US" dirty="0"/>
          </a:p>
        </p:txBody>
      </p:sp>
    </p:spTree>
    <p:extLst>
      <p:ext uri="{BB962C8B-B14F-4D97-AF65-F5344CB8AC3E}">
        <p14:creationId xmlns:p14="http://schemas.microsoft.com/office/powerpoint/2010/main" val="950172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106363"/>
            <a:ext cx="6096000" cy="3429000"/>
          </a:xfrm>
        </p:spPr>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a:t>
            </a:fld>
            <a:endParaRPr lang="en-US" dirty="0"/>
          </a:p>
        </p:txBody>
      </p:sp>
      <p:sp>
        <p:nvSpPr>
          <p:cNvPr id="6" name="Rectangle 3"/>
          <p:cNvSpPr>
            <a:spLocks noGrp="1" noChangeArrowheads="1"/>
          </p:cNvSpPr>
          <p:nvPr>
            <p:ph type="body" idx="1"/>
          </p:nvPr>
        </p:nvSpPr>
        <p:spPr>
          <a:xfrm>
            <a:off x="381000" y="3534601"/>
            <a:ext cx="6096000" cy="5213397"/>
          </a:xfrm>
          <a:prstGeom prst="rect">
            <a:avLst/>
          </a:prstGeom>
        </p:spPr>
        <p:txBody>
          <a:bodyPr/>
          <a:lstStyle/>
          <a:p>
            <a:pPr>
              <a:lnSpc>
                <a:spcPct val="100000"/>
              </a:lnSpc>
              <a:defRPr/>
            </a:pPr>
            <a:r>
              <a:rPr lang="en-US" dirty="0">
                <a:solidFill>
                  <a:schemeClr val="tx2">
                    <a:lumMod val="75000"/>
                  </a:schemeClr>
                </a:solidFill>
                <a:latin typeface="+mn-lt"/>
                <a:ea typeface="+mn-ea"/>
                <a:cs typeface="+mn-cs"/>
              </a:rPr>
              <a:t>Abstraction</a:t>
            </a:r>
            <a:r>
              <a:rPr lang="en-US" dirty="0">
                <a:latin typeface="+mn-lt"/>
                <a:ea typeface="+mn-ea"/>
                <a:cs typeface="+mn-cs"/>
              </a:rPr>
              <a:t> means </a:t>
            </a:r>
            <a:r>
              <a:rPr lang="en-US" dirty="0">
                <a:solidFill>
                  <a:schemeClr val="tx2">
                    <a:lumMod val="75000"/>
                  </a:schemeClr>
                </a:solidFill>
                <a:latin typeface="+mn-lt"/>
                <a:ea typeface="+mn-ea"/>
                <a:cs typeface="+mn-cs"/>
              </a:rPr>
              <a:t>ignoring irrelevant features</a:t>
            </a:r>
            <a:r>
              <a:rPr lang="en-US" dirty="0">
                <a:latin typeface="+mn-lt"/>
                <a:ea typeface="+mn-ea"/>
                <a:cs typeface="+mn-cs"/>
              </a:rPr>
              <a:t>, properties, or functions and emphasizing the relevant ones,</a:t>
            </a:r>
            <a:r>
              <a:rPr lang="en-US" dirty="0">
                <a:solidFill>
                  <a:srgbClr val="EBFFD2"/>
                </a:solidFill>
                <a:latin typeface="+mn-lt"/>
                <a:ea typeface="+mn-ea"/>
                <a:cs typeface="+mn-cs"/>
              </a:rPr>
              <a:t> </a:t>
            </a:r>
            <a:r>
              <a:rPr lang="en-US" dirty="0">
                <a:latin typeface="+mn-lt"/>
                <a:ea typeface="+mn-ea"/>
                <a:cs typeface="+mn-cs"/>
              </a:rPr>
              <a:t>relevant to the project we develop.</a:t>
            </a:r>
          </a:p>
          <a:p>
            <a:pPr>
              <a:defRPr/>
            </a:pPr>
            <a:r>
              <a:rPr lang="en-US" dirty="0"/>
              <a:t>Abstraction helps </a:t>
            </a:r>
            <a:r>
              <a:rPr lang="en-US" dirty="0">
                <a:solidFill>
                  <a:schemeClr val="tx2">
                    <a:lumMod val="75000"/>
                  </a:schemeClr>
                </a:solidFill>
              </a:rPr>
              <a:t>managing complexity</a:t>
            </a:r>
            <a:endParaRPr lang="en-US" dirty="0">
              <a:latin typeface="+mn-lt"/>
              <a:ea typeface="+mn-ea"/>
              <a:cs typeface="+mn-cs"/>
            </a:endParaRPr>
          </a:p>
          <a:p>
            <a:pPr>
              <a:lnSpc>
                <a:spcPct val="100000"/>
              </a:lnSpc>
              <a:defRPr/>
            </a:pPr>
            <a:endParaRPr lang="en-US" dirty="0"/>
          </a:p>
          <a:p>
            <a:pPr>
              <a:lnSpc>
                <a:spcPct val="100000"/>
              </a:lnSpc>
              <a:spcBef>
                <a:spcPts val="600"/>
              </a:spcBef>
              <a:spcAft>
                <a:spcPts val="600"/>
              </a:spcAft>
              <a:defRPr/>
            </a:pPr>
            <a:r>
              <a:rPr lang="en-US" dirty="0">
                <a:solidFill>
                  <a:schemeClr val="tx2">
                    <a:lumMod val="75000"/>
                  </a:schemeClr>
                </a:solidFill>
              </a:rPr>
              <a:t>Abstraction</a:t>
            </a:r>
            <a:r>
              <a:rPr lang="en-US" dirty="0"/>
              <a:t> is something we do every day:</a:t>
            </a:r>
          </a:p>
          <a:p>
            <a:pPr marL="285750" indent="-285750">
              <a:lnSpc>
                <a:spcPct val="100000"/>
              </a:lnSpc>
              <a:spcBef>
                <a:spcPts val="600"/>
              </a:spcBef>
              <a:spcAft>
                <a:spcPts val="600"/>
              </a:spcAft>
              <a:buFontTx/>
              <a:buChar char="-"/>
              <a:defRPr/>
            </a:pPr>
            <a:r>
              <a:rPr lang="en-US" dirty="0"/>
              <a:t>Looking at an object, we see those things that have meaning to us and ignore all others.</a:t>
            </a:r>
          </a:p>
          <a:p>
            <a:pPr marL="285750" indent="-285750">
              <a:lnSpc>
                <a:spcPct val="100000"/>
              </a:lnSpc>
              <a:spcBef>
                <a:spcPts val="600"/>
              </a:spcBef>
              <a:spcAft>
                <a:spcPts val="600"/>
              </a:spcAft>
              <a:buFontTx/>
              <a:buChar char="-"/>
              <a:defRPr/>
            </a:pPr>
            <a:r>
              <a:rPr lang="en-US" dirty="0"/>
              <a:t>Represent a complex reality with a simplified </a:t>
            </a:r>
            <a:r>
              <a:rPr lang="en-US" dirty="0">
                <a:solidFill>
                  <a:schemeClr val="tx2">
                    <a:lumMod val="75000"/>
                  </a:schemeClr>
                </a:solidFill>
              </a:rPr>
              <a:t>model</a:t>
            </a:r>
            <a:r>
              <a:rPr lang="en-US" dirty="0"/>
              <a:t>.</a:t>
            </a:r>
          </a:p>
          <a:p>
            <a:pPr marL="285750" indent="-285750">
              <a:lnSpc>
                <a:spcPct val="100000"/>
              </a:lnSpc>
              <a:spcBef>
                <a:spcPts val="600"/>
              </a:spcBef>
              <a:spcAft>
                <a:spcPts val="600"/>
              </a:spcAft>
              <a:buFontTx/>
              <a:buChar char="-"/>
              <a:defRPr/>
            </a:pPr>
            <a:r>
              <a:rPr lang="en-US" dirty="0"/>
              <a:t>In a bank application, customers have: </a:t>
            </a:r>
          </a:p>
          <a:p>
            <a:pPr marL="0" indent="0">
              <a:lnSpc>
                <a:spcPct val="100000"/>
              </a:lnSpc>
              <a:spcBef>
                <a:spcPts val="600"/>
              </a:spcBef>
              <a:spcAft>
                <a:spcPts val="600"/>
              </a:spcAft>
              <a:buFontTx/>
              <a:buNone/>
              <a:defRPr/>
            </a:pPr>
            <a:r>
              <a:rPr lang="en-US" dirty="0"/>
              <a:t>name, phone and address, but they don’t have :</a:t>
            </a:r>
          </a:p>
          <a:p>
            <a:pPr>
              <a:lnSpc>
                <a:spcPct val="100000"/>
              </a:lnSpc>
              <a:spcBef>
                <a:spcPts val="600"/>
              </a:spcBef>
              <a:spcAft>
                <a:spcPts val="600"/>
              </a:spcAft>
              <a:defRPr/>
            </a:pPr>
            <a:r>
              <a:rPr lang="en-US" dirty="0"/>
              <a:t>hair color and favorite drink, which we are </a:t>
            </a:r>
            <a:r>
              <a:rPr lang="en-GB" dirty="0"/>
              <a:t>disregarded from.</a:t>
            </a:r>
            <a:r>
              <a:rPr lang="en-US" dirty="0"/>
              <a:t> </a:t>
            </a:r>
            <a:endParaRPr lang="en-US" dirty="0">
              <a:latin typeface="+mn-lt"/>
              <a:ea typeface="+mn-ea"/>
              <a:cs typeface="+mn-cs"/>
            </a:endParaRPr>
          </a:p>
          <a:p>
            <a:pPr>
              <a:lnSpc>
                <a:spcPct val="100000"/>
              </a:lnSpc>
              <a:defRPr/>
            </a:pPr>
            <a:endParaRPr lang="en-US" dirty="0"/>
          </a:p>
          <a:p>
            <a:pPr>
              <a:lnSpc>
                <a:spcPct val="100000"/>
              </a:lnSpc>
              <a:defRPr/>
            </a:pPr>
            <a:endParaRPr lang="en-US" dirty="0">
              <a:latin typeface="+mn-lt"/>
              <a:ea typeface="+mn-ea"/>
              <a:cs typeface="+mn-cs"/>
            </a:endParaRPr>
          </a:p>
        </p:txBody>
      </p:sp>
      <p:grpSp>
        <p:nvGrpSpPr>
          <p:cNvPr id="8" name="Group 7"/>
          <p:cNvGrpSpPr/>
          <p:nvPr/>
        </p:nvGrpSpPr>
        <p:grpSpPr>
          <a:xfrm>
            <a:off x="380999" y="4572000"/>
            <a:ext cx="6096001" cy="1205308"/>
            <a:chOff x="1713308" y="2659062"/>
            <a:chExt cx="8444047" cy="1496216"/>
          </a:xfrm>
        </p:grpSpPr>
        <p:sp>
          <p:nvSpPr>
            <p:cNvPr id="9" name="AutoShape 4"/>
            <p:cNvSpPr>
              <a:spLocks noChangeArrowheads="1"/>
            </p:cNvSpPr>
            <p:nvPr/>
          </p:nvSpPr>
          <p:spPr bwMode="auto">
            <a:xfrm>
              <a:off x="3398482" y="3048000"/>
              <a:ext cx="6758873" cy="1107278"/>
            </a:xfrm>
            <a:prstGeom prst="cloudCallout">
              <a:avLst>
                <a:gd name="adj1" fmla="val -54852"/>
                <a:gd name="adj2" fmla="val -61472"/>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US" sz="2800" b="1" noProof="1">
                  <a:solidFill>
                    <a:schemeClr val="tx2"/>
                  </a:solidFill>
                  <a:effectLst>
                    <a:outerShdw blurRad="38100" dist="38100" dir="2700000" algn="tl">
                      <a:srgbClr val="000000">
                        <a:alpha val="43137"/>
                      </a:srgbClr>
                    </a:outerShdw>
                  </a:effectLst>
                  <a:latin typeface="+mn-lt"/>
                </a:rPr>
                <a:t>"</a:t>
              </a:r>
              <a:r>
                <a:rPr lang="en-US" sz="2800" b="1" noProof="1">
                  <a:effectLst>
                    <a:outerShdw blurRad="38100" dist="38100" dir="2700000" algn="tl">
                      <a:srgbClr val="000000">
                        <a:alpha val="43137"/>
                      </a:srgbClr>
                    </a:outerShdw>
                  </a:effectLst>
                  <a:latin typeface="+mn-lt"/>
                </a:rPr>
                <a:t>Relevant" to what?</a:t>
              </a:r>
            </a:p>
          </p:txBody>
        </p:sp>
        <p:pic>
          <p:nvPicPr>
            <p:cNvPr id="10" name="Picture 4" descr="C:\Trash\questionman.png"/>
            <p:cNvPicPr>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713308" y="2659062"/>
              <a:ext cx="1117310" cy="1496216"/>
            </a:xfrm>
            <a:prstGeom prst="rect">
              <a:avLst/>
            </a:prstGeom>
            <a:noFill/>
          </p:spPr>
        </p:pic>
      </p:grpSp>
    </p:spTree>
    <p:extLst>
      <p:ext uri="{BB962C8B-B14F-4D97-AF65-F5344CB8AC3E}">
        <p14:creationId xmlns:p14="http://schemas.microsoft.com/office/powerpoint/2010/main" val="2308013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106363"/>
            <a:ext cx="6096000" cy="3429000"/>
          </a:xfrm>
        </p:spPr>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a:t>
            </a:fld>
            <a:endParaRPr lang="en-US" dirty="0"/>
          </a:p>
        </p:txBody>
      </p:sp>
      <p:sp>
        <p:nvSpPr>
          <p:cNvPr id="6" name="Rectangle 3"/>
          <p:cNvSpPr>
            <a:spLocks noGrp="1" noChangeArrowheads="1"/>
          </p:cNvSpPr>
          <p:nvPr>
            <p:ph type="body" idx="1"/>
          </p:nvPr>
        </p:nvSpPr>
        <p:spPr>
          <a:xfrm>
            <a:off x="381000" y="3534601"/>
            <a:ext cx="6096000" cy="5213397"/>
          </a:xfrm>
          <a:prstGeom prst="rect">
            <a:avLst/>
          </a:prstGeom>
        </p:spPr>
        <p:txBody>
          <a:bodyPr/>
          <a:lstStyle/>
          <a:p>
            <a:pPr>
              <a:lnSpc>
                <a:spcPct val="100000"/>
              </a:lnSpc>
              <a:defRPr/>
            </a:pPr>
            <a:r>
              <a:rPr lang="en-US" dirty="0">
                <a:solidFill>
                  <a:schemeClr val="tx2">
                    <a:lumMod val="75000"/>
                  </a:schemeClr>
                </a:solidFill>
                <a:latin typeface="+mn-lt"/>
                <a:ea typeface="+mn-ea"/>
                <a:cs typeface="+mn-cs"/>
              </a:rPr>
              <a:t>Abstraction</a:t>
            </a:r>
            <a:r>
              <a:rPr lang="en-US" dirty="0">
                <a:latin typeface="+mn-lt"/>
                <a:ea typeface="+mn-ea"/>
                <a:cs typeface="+mn-cs"/>
              </a:rPr>
              <a:t> means </a:t>
            </a:r>
            <a:r>
              <a:rPr lang="en-US" dirty="0">
                <a:solidFill>
                  <a:schemeClr val="tx2">
                    <a:lumMod val="75000"/>
                  </a:schemeClr>
                </a:solidFill>
                <a:latin typeface="+mn-lt"/>
                <a:ea typeface="+mn-ea"/>
                <a:cs typeface="+mn-cs"/>
              </a:rPr>
              <a:t>ignoring irrelevant features</a:t>
            </a:r>
            <a:r>
              <a:rPr lang="en-US" dirty="0">
                <a:latin typeface="+mn-lt"/>
                <a:ea typeface="+mn-ea"/>
                <a:cs typeface="+mn-cs"/>
              </a:rPr>
              <a:t>, properties, or functions and emphasizing the relevant ones,</a:t>
            </a:r>
            <a:r>
              <a:rPr lang="en-US" dirty="0">
                <a:solidFill>
                  <a:srgbClr val="EBFFD2"/>
                </a:solidFill>
                <a:latin typeface="+mn-lt"/>
                <a:ea typeface="+mn-ea"/>
                <a:cs typeface="+mn-cs"/>
              </a:rPr>
              <a:t> </a:t>
            </a:r>
            <a:r>
              <a:rPr lang="en-US" dirty="0">
                <a:latin typeface="+mn-lt"/>
                <a:ea typeface="+mn-ea"/>
                <a:cs typeface="+mn-cs"/>
              </a:rPr>
              <a:t>relevant to the project we develop.</a:t>
            </a:r>
          </a:p>
          <a:p>
            <a:pPr>
              <a:defRPr/>
            </a:pPr>
            <a:r>
              <a:rPr lang="en-US" dirty="0"/>
              <a:t>Abstraction helps </a:t>
            </a:r>
            <a:r>
              <a:rPr lang="en-US" dirty="0">
                <a:solidFill>
                  <a:schemeClr val="tx2">
                    <a:lumMod val="75000"/>
                  </a:schemeClr>
                </a:solidFill>
              </a:rPr>
              <a:t>managing complexity</a:t>
            </a:r>
            <a:endParaRPr lang="en-US" dirty="0">
              <a:latin typeface="+mn-lt"/>
              <a:ea typeface="+mn-ea"/>
              <a:cs typeface="+mn-cs"/>
            </a:endParaRPr>
          </a:p>
          <a:p>
            <a:pPr>
              <a:lnSpc>
                <a:spcPct val="100000"/>
              </a:lnSpc>
              <a:defRPr/>
            </a:pPr>
            <a:endParaRPr lang="en-US" dirty="0"/>
          </a:p>
          <a:p>
            <a:pPr>
              <a:lnSpc>
                <a:spcPct val="100000"/>
              </a:lnSpc>
              <a:spcBef>
                <a:spcPts val="600"/>
              </a:spcBef>
              <a:spcAft>
                <a:spcPts val="600"/>
              </a:spcAft>
              <a:defRPr/>
            </a:pPr>
            <a:r>
              <a:rPr lang="en-US" dirty="0">
                <a:solidFill>
                  <a:schemeClr val="tx2">
                    <a:lumMod val="75000"/>
                  </a:schemeClr>
                </a:solidFill>
              </a:rPr>
              <a:t>Abstraction</a:t>
            </a:r>
            <a:r>
              <a:rPr lang="en-US" dirty="0"/>
              <a:t> is something we do every day:</a:t>
            </a:r>
          </a:p>
          <a:p>
            <a:pPr marL="285750" indent="-285750">
              <a:lnSpc>
                <a:spcPct val="100000"/>
              </a:lnSpc>
              <a:spcBef>
                <a:spcPts val="600"/>
              </a:spcBef>
              <a:spcAft>
                <a:spcPts val="600"/>
              </a:spcAft>
              <a:buFontTx/>
              <a:buChar char="-"/>
              <a:defRPr/>
            </a:pPr>
            <a:r>
              <a:rPr lang="en-US" dirty="0"/>
              <a:t>Looking at an object, we see those things that have meaning to us and ignore all others.</a:t>
            </a:r>
          </a:p>
          <a:p>
            <a:pPr marL="285750" indent="-285750">
              <a:lnSpc>
                <a:spcPct val="100000"/>
              </a:lnSpc>
              <a:spcBef>
                <a:spcPts val="600"/>
              </a:spcBef>
              <a:spcAft>
                <a:spcPts val="600"/>
              </a:spcAft>
              <a:buFontTx/>
              <a:buChar char="-"/>
              <a:defRPr/>
            </a:pPr>
            <a:r>
              <a:rPr lang="en-US" dirty="0"/>
              <a:t>Represent a complex reality with a simplified </a:t>
            </a:r>
            <a:r>
              <a:rPr lang="en-US" dirty="0">
                <a:solidFill>
                  <a:schemeClr val="tx2">
                    <a:lumMod val="75000"/>
                  </a:schemeClr>
                </a:solidFill>
              </a:rPr>
              <a:t>model</a:t>
            </a:r>
            <a:r>
              <a:rPr lang="en-US" dirty="0"/>
              <a:t>.</a:t>
            </a:r>
          </a:p>
          <a:p>
            <a:pPr marL="285750" indent="-285750">
              <a:lnSpc>
                <a:spcPct val="100000"/>
              </a:lnSpc>
              <a:spcBef>
                <a:spcPts val="600"/>
              </a:spcBef>
              <a:spcAft>
                <a:spcPts val="600"/>
              </a:spcAft>
              <a:buFontTx/>
              <a:buChar char="-"/>
              <a:defRPr/>
            </a:pPr>
            <a:r>
              <a:rPr lang="en-US" dirty="0"/>
              <a:t>In a bank application, customers have: </a:t>
            </a:r>
          </a:p>
          <a:p>
            <a:pPr marL="0" indent="0">
              <a:lnSpc>
                <a:spcPct val="100000"/>
              </a:lnSpc>
              <a:spcBef>
                <a:spcPts val="600"/>
              </a:spcBef>
              <a:spcAft>
                <a:spcPts val="600"/>
              </a:spcAft>
              <a:buFontTx/>
              <a:buNone/>
              <a:defRPr/>
            </a:pPr>
            <a:r>
              <a:rPr lang="en-US" dirty="0"/>
              <a:t>name, phone and address, but they don’t have :</a:t>
            </a:r>
          </a:p>
          <a:p>
            <a:pPr>
              <a:lnSpc>
                <a:spcPct val="100000"/>
              </a:lnSpc>
              <a:spcBef>
                <a:spcPts val="600"/>
              </a:spcBef>
              <a:spcAft>
                <a:spcPts val="600"/>
              </a:spcAft>
              <a:defRPr/>
            </a:pPr>
            <a:r>
              <a:rPr lang="en-US" dirty="0"/>
              <a:t>hair color and favorite drink, which we are </a:t>
            </a:r>
            <a:r>
              <a:rPr lang="en-GB" dirty="0"/>
              <a:t>disregarded from.</a:t>
            </a:r>
            <a:r>
              <a:rPr lang="en-US" dirty="0"/>
              <a:t> </a:t>
            </a:r>
            <a:endParaRPr lang="en-US" dirty="0">
              <a:latin typeface="+mn-lt"/>
              <a:ea typeface="+mn-ea"/>
              <a:cs typeface="+mn-cs"/>
            </a:endParaRPr>
          </a:p>
          <a:p>
            <a:pPr>
              <a:lnSpc>
                <a:spcPct val="100000"/>
              </a:lnSpc>
              <a:defRPr/>
            </a:pPr>
            <a:endParaRPr lang="en-US" dirty="0"/>
          </a:p>
          <a:p>
            <a:pPr>
              <a:lnSpc>
                <a:spcPct val="100000"/>
              </a:lnSpc>
              <a:defRPr/>
            </a:pPr>
            <a:endParaRPr lang="en-US" dirty="0">
              <a:latin typeface="+mn-lt"/>
              <a:ea typeface="+mn-ea"/>
              <a:cs typeface="+mn-cs"/>
            </a:endParaRPr>
          </a:p>
        </p:txBody>
      </p:sp>
      <p:grpSp>
        <p:nvGrpSpPr>
          <p:cNvPr id="8" name="Group 7"/>
          <p:cNvGrpSpPr/>
          <p:nvPr/>
        </p:nvGrpSpPr>
        <p:grpSpPr>
          <a:xfrm>
            <a:off x="380999" y="4572000"/>
            <a:ext cx="6096001" cy="1205308"/>
            <a:chOff x="1713308" y="2659062"/>
            <a:chExt cx="8444047" cy="1496216"/>
          </a:xfrm>
        </p:grpSpPr>
        <p:sp>
          <p:nvSpPr>
            <p:cNvPr id="9" name="AutoShape 4"/>
            <p:cNvSpPr>
              <a:spLocks noChangeArrowheads="1"/>
            </p:cNvSpPr>
            <p:nvPr/>
          </p:nvSpPr>
          <p:spPr bwMode="auto">
            <a:xfrm>
              <a:off x="3398482" y="3048000"/>
              <a:ext cx="6758873" cy="1107278"/>
            </a:xfrm>
            <a:prstGeom prst="cloudCallout">
              <a:avLst>
                <a:gd name="adj1" fmla="val -54852"/>
                <a:gd name="adj2" fmla="val -61472"/>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US" sz="2800" b="1" noProof="1">
                  <a:solidFill>
                    <a:schemeClr val="tx2"/>
                  </a:solidFill>
                  <a:effectLst>
                    <a:outerShdw blurRad="38100" dist="38100" dir="2700000" algn="tl">
                      <a:srgbClr val="000000">
                        <a:alpha val="43137"/>
                      </a:srgbClr>
                    </a:outerShdw>
                  </a:effectLst>
                  <a:latin typeface="+mn-lt"/>
                </a:rPr>
                <a:t>"</a:t>
              </a:r>
              <a:r>
                <a:rPr lang="en-US" sz="2800" b="1" noProof="1">
                  <a:effectLst>
                    <a:outerShdw blurRad="38100" dist="38100" dir="2700000" algn="tl">
                      <a:srgbClr val="000000">
                        <a:alpha val="43137"/>
                      </a:srgbClr>
                    </a:outerShdw>
                  </a:effectLst>
                  <a:latin typeface="+mn-lt"/>
                </a:rPr>
                <a:t>Relevant" to what?</a:t>
              </a:r>
            </a:p>
          </p:txBody>
        </p:sp>
        <p:pic>
          <p:nvPicPr>
            <p:cNvPr id="10" name="Picture 4" descr="C:\Trash\questionman.png"/>
            <p:cNvPicPr>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713308" y="2659062"/>
              <a:ext cx="1117310" cy="1496216"/>
            </a:xfrm>
            <a:prstGeom prst="rect">
              <a:avLst/>
            </a:prstGeom>
            <a:noFill/>
          </p:spPr>
        </p:pic>
      </p:grpSp>
    </p:spTree>
    <p:extLst>
      <p:ext uri="{BB962C8B-B14F-4D97-AF65-F5344CB8AC3E}">
        <p14:creationId xmlns:p14="http://schemas.microsoft.com/office/powerpoint/2010/main" val="1396476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Tree>
    <p:extLst>
      <p:ext uri="{BB962C8B-B14F-4D97-AF65-F5344CB8AC3E}">
        <p14:creationId xmlns:p14="http://schemas.microsoft.com/office/powerpoint/2010/main" val="3558625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1205807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4186520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a:t>
            </a:fld>
            <a:endParaRPr lang="en-US" dirty="0"/>
          </a:p>
        </p:txBody>
      </p:sp>
    </p:spTree>
    <p:extLst>
      <p:ext uri="{BB962C8B-B14F-4D97-AF65-F5344CB8AC3E}">
        <p14:creationId xmlns:p14="http://schemas.microsoft.com/office/powerpoint/2010/main" val="11773122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www.facebook.com/SoftwareUniversity" TargetMode="External"/><Relationship Id="rId3" Type="http://schemas.openxmlformats.org/officeDocument/2006/relationships/hyperlink" Target="http://softuni.bg/" TargetMode="External"/><Relationship Id="rId7" Type="http://schemas.openxmlformats.org/officeDocument/2006/relationships/hyperlink" Target="http://judge.softuni.bg/" TargetMode="External"/><Relationship Id="rId12"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hyperlink" Target="http://www.introprogramming.info/" TargetMode="External"/><Relationship Id="rId5" Type="http://schemas.openxmlformats.org/officeDocument/2006/relationships/hyperlink" Target="http://www.nakov.com/" TargetMode="External"/><Relationship Id="rId10" Type="http://schemas.openxmlformats.org/officeDocument/2006/relationships/hyperlink" Target="http://www.youtube.com/SoftwareUniversity" TargetMode="External"/><Relationship Id="rId4" Type="http://schemas.openxmlformats.org/officeDocument/2006/relationships/hyperlink" Target="http://softuni.org/" TargetMode="External"/><Relationship Id="rId9" Type="http://schemas.openxmlformats.org/officeDocument/2006/relationships/hyperlink" Target="https://twitter.com/softunibg"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3"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4"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5"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6"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7"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8"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b="1" dirty="0">
                <a:solidFill>
                  <a:srgbClr val="603A14"/>
                </a:solidFill>
              </a:rPr>
              <a:t>?</a:t>
            </a:r>
          </a:p>
        </p:txBody>
      </p:sp>
      <p:sp>
        <p:nvSpPr>
          <p:cNvPr id="56" name="TextBox 55">
            <a:hlinkClick r:id="rId9"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0"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1"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
        <p:nvSpPr>
          <p:cNvPr id="16" name="Rectangle 15"/>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bg-BG" sz="6600" b="1" dirty="0">
                <a:solidFill>
                  <a:srgbClr val="F3BE60"/>
                </a:solidFill>
              </a:rPr>
              <a:t>Въпроси</a:t>
            </a:r>
            <a:r>
              <a:rPr lang="en-US" sz="6600" b="1" dirty="0">
                <a:solidFill>
                  <a:srgbClr val="F3BE60"/>
                </a:solidFill>
              </a:rPr>
              <a:t>?</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pic>
        <p:nvPicPr>
          <p:cNvPr id="18" name="Picture 17">
            <a:extLst>
              <a:ext uri="{FF2B5EF4-FFF2-40B4-BE49-F238E27FC236}">
                <a16:creationId xmlns:a16="http://schemas.microsoft.com/office/drawing/2014/main" xmlns="" id="{09AAFB65-F193-4484-85C5-7FFA43021634}"/>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20967714">
            <a:off x="504277" y="2018007"/>
            <a:ext cx="2849278" cy="3305665"/>
          </a:xfrm>
          <a:prstGeom prst="rect">
            <a:avLst/>
          </a:prstGeom>
        </p:spPr>
      </p:pic>
    </p:spTree>
    <p:extLst>
      <p:ext uri="{BB962C8B-B14F-4D97-AF65-F5344CB8AC3E}">
        <p14:creationId xmlns:p14="http://schemas.microsoft.com/office/powerpoint/2010/main" val="11635435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it-kariera.mon.bg/e-learning/" TargetMode="External"/><Relationship Id="rId5" Type="http://schemas.openxmlformats.org/officeDocument/2006/relationships/image" Target="../media/image7.png"/><Relationship Id="rId4" Type="http://schemas.openxmlformats.org/officeDocument/2006/relationships/hyperlink" Target="http://creativecommons.org/licenses/by-nc-sa/4.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it-kariera.mon.bg/e-learning/"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creativecommons.org/licenses/by-sa/4.0/" TargetMode="External"/><Relationship Id="rId4" Type="http://schemas.openxmlformats.org/officeDocument/2006/relationships/hyperlink" Target="https://csharp-book.softuni.b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4"/>
          <p:cNvSpPr txBox="1">
            <a:spLocks/>
          </p:cNvSpPr>
          <p:nvPr/>
        </p:nvSpPr>
        <p:spPr>
          <a:xfrm>
            <a:off x="3351212" y="762000"/>
            <a:ext cx="8215099" cy="1171552"/>
          </a:xfrm>
          <a:prstGeom prst="rect">
            <a:avLst/>
          </a:prstGeom>
        </p:spPr>
        <p:txBody>
          <a:bodyPr vert="horz" lIns="0" tIns="0" rIns="0" bIns="0" rtlCol="0" anchor="ctr" anchorCtr="0">
            <a:normAutofit/>
          </a:bodyPr>
          <a:lstStyle>
            <a:lvl1pPr algn="r" defTabSz="1218987" rtl="0" eaLnBrk="1" latinLnBrk="0" hangingPunct="1">
              <a:lnSpc>
                <a:spcPct val="90000"/>
              </a:lnSpc>
              <a:spcBef>
                <a:spcPct val="0"/>
              </a:spcBef>
              <a:buNone/>
              <a:defRPr sz="5400" b="1" kern="1200">
                <a:solidFill>
                  <a:srgbClr val="F6D18E"/>
                </a:solidFill>
                <a:latin typeface="+mj-lt"/>
                <a:ea typeface="+mj-ea"/>
                <a:cs typeface="+mj-cs"/>
              </a:defRPr>
            </a:lvl1pPr>
          </a:lstStyle>
          <a:p>
            <a:r>
              <a:rPr lang="bg-BG" dirty="0" smtClean="0"/>
              <a:t>Абстрактни класове</a:t>
            </a:r>
            <a:endParaRPr lang="en-US" dirty="0"/>
          </a:p>
        </p:txBody>
      </p:sp>
      <p:sp>
        <p:nvSpPr>
          <p:cNvPr id="22" name="Subtitle 5"/>
          <p:cNvSpPr txBox="1">
            <a:spLocks/>
          </p:cNvSpPr>
          <p:nvPr/>
        </p:nvSpPr>
        <p:spPr>
          <a:xfrm>
            <a:off x="3503612" y="1915602"/>
            <a:ext cx="8062699" cy="1335052"/>
          </a:xfrm>
          <a:prstGeom prst="rect">
            <a:avLst/>
          </a:prstGeom>
        </p:spPr>
        <p:txBody>
          <a:bodyPr vert="horz" lIns="0" tIns="0" rIns="0" bIns="0" rtlCol="0">
            <a:normAutofit/>
          </a:bodyPr>
          <a:lstStyle>
            <a:lvl1pPr marL="0" indent="0" algn="r" defTabSz="1218987" rtl="0" eaLnBrk="1" latinLnBrk="0" hangingPunct="1">
              <a:lnSpc>
                <a:spcPct val="105000"/>
              </a:lnSpc>
              <a:spcBef>
                <a:spcPts val="0"/>
              </a:spcBef>
              <a:spcAft>
                <a:spcPts val="600"/>
              </a:spcAft>
              <a:buClr>
                <a:srgbClr val="F2B254"/>
              </a:buClr>
              <a:buSzPct val="100000"/>
              <a:buFont typeface="Wingdings" panose="05000000000000000000" pitchFamily="2" charset="2"/>
              <a:buNone/>
              <a:defRPr sz="4000" b="0" kern="1200" cap="none" spc="200" baseline="0">
                <a:solidFill>
                  <a:schemeClr val="accent1"/>
                </a:solidFill>
                <a:latin typeface="+mn-lt"/>
                <a:ea typeface="+mn-ea"/>
                <a:cs typeface="+mn-cs"/>
              </a:defRPr>
            </a:lvl1pPr>
            <a:lvl2pPr marL="609493" indent="0" algn="ctr"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None/>
              <a:defRPr sz="3200" b="0" kern="1200">
                <a:solidFill>
                  <a:schemeClr val="tx1">
                    <a:tint val="75000"/>
                  </a:schemeClr>
                </a:solidFill>
                <a:latin typeface="+mn-lt"/>
                <a:ea typeface="+mn-ea"/>
                <a:cs typeface="+mn-cs"/>
              </a:defRPr>
            </a:lvl2pPr>
            <a:lvl3pPr marL="1218987" indent="0" algn="ctr"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None/>
              <a:defRPr sz="3000" b="0" kern="1200">
                <a:solidFill>
                  <a:schemeClr val="tx1">
                    <a:tint val="75000"/>
                  </a:schemeClr>
                </a:solidFill>
                <a:latin typeface="+mn-lt"/>
                <a:ea typeface="+mn-ea"/>
                <a:cs typeface="+mn-cs"/>
              </a:defRPr>
            </a:lvl3pPr>
            <a:lvl4pPr marL="1828480" indent="0" algn="ctr"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None/>
              <a:defRPr sz="2800" b="0" kern="1200">
                <a:solidFill>
                  <a:schemeClr val="tx1">
                    <a:tint val="75000"/>
                  </a:schemeClr>
                </a:solidFill>
                <a:latin typeface="+mn-lt"/>
                <a:ea typeface="+mn-ea"/>
                <a:cs typeface="+mn-cs"/>
              </a:defRPr>
            </a:lvl4pPr>
            <a:lvl5pPr marL="2437972" indent="0" algn="ctr"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None/>
              <a:defRPr sz="2600" b="0" kern="1200">
                <a:solidFill>
                  <a:schemeClr val="tx1">
                    <a:tint val="75000"/>
                  </a:schemeClr>
                </a:solidFill>
                <a:latin typeface="+mn-lt"/>
                <a:ea typeface="+mn-ea"/>
                <a:cs typeface="+mn-cs"/>
              </a:defRPr>
            </a:lvl5pPr>
            <a:lvl6pPr marL="3047466"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9pPr>
          </a:lstStyle>
          <a:p>
            <a:pPr>
              <a:lnSpc>
                <a:spcPct val="110000"/>
              </a:lnSpc>
            </a:pPr>
            <a:endParaRPr lang="en-US" dirty="0"/>
          </a:p>
        </p:txBody>
      </p:sp>
      <p:grpSp>
        <p:nvGrpSpPr>
          <p:cNvPr id="23" name="Group 22">
            <a:extLst>
              <a:ext uri="{FF2B5EF4-FFF2-40B4-BE49-F238E27FC236}">
                <a16:creationId xmlns:a16="http://schemas.microsoft.com/office/drawing/2014/main" xmlns="" id="{A0ADD6E4-664D-4B27-BE61-5A56E60D9702}"/>
              </a:ext>
            </a:extLst>
          </p:cNvPr>
          <p:cNvGrpSpPr/>
          <p:nvPr/>
        </p:nvGrpSpPr>
        <p:grpSpPr>
          <a:xfrm>
            <a:off x="745783" y="3624633"/>
            <a:ext cx="5399660" cy="2524722"/>
            <a:chOff x="745783" y="3624633"/>
            <a:chExt cx="5399660" cy="2524722"/>
          </a:xfrm>
        </p:grpSpPr>
        <p:pic>
          <p:nvPicPr>
            <p:cNvPr id="24" name="Picture 23" descr="http://softuni.bg">
              <a:extLst>
                <a:ext uri="{FF2B5EF4-FFF2-40B4-BE49-F238E27FC236}">
                  <a16:creationId xmlns:a16="http://schemas.microsoft.com/office/drawing/2014/main" xmlns="" id="{09FAB067-40A6-4A38-93D1-07FB4AB7C7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960812" y="3624633"/>
              <a:ext cx="1828798" cy="2006988"/>
            </a:xfrm>
            <a:prstGeom prst="rect">
              <a:avLst/>
            </a:prstGeom>
          </p:spPr>
        </p:pic>
        <p:sp>
          <p:nvSpPr>
            <p:cNvPr id="25" name="TextBox 24">
              <a:extLst>
                <a:ext uri="{FF2B5EF4-FFF2-40B4-BE49-F238E27FC236}">
                  <a16:creationId xmlns:a16="http://schemas.microsoft.com/office/drawing/2014/main" xmlns="" id="{4F5A4366-F5D6-4393-BD7A-141ED3660C17}"/>
                </a:ext>
              </a:extLst>
            </p:cNvPr>
            <p:cNvSpPr txBox="1"/>
            <p:nvPr/>
          </p:nvSpPr>
          <p:spPr>
            <a:xfrm rot="576164">
              <a:off x="5433389" y="3706052"/>
              <a:ext cx="712054" cy="356251"/>
            </a:xfrm>
            <a:prstGeom prst="rect">
              <a:avLst/>
            </a:prstGeom>
            <a:noFill/>
          </p:spPr>
          <p:txBody>
            <a:bodyPr wrap="none" rtlCol="0">
              <a:spAutoFit/>
            </a:bodyPr>
            <a:lstStyle/>
            <a:p>
              <a:pPr algn="ctr">
                <a:lnSpc>
                  <a:spcPct val="85000"/>
                </a:lnSpc>
              </a:pPr>
              <a:r>
                <a:rPr lang="bg-BG" sz="2000" b="1" spc="50" dirty="0" smtClean="0">
                  <a:ln w="9525" cmpd="sng">
                    <a:solidFill>
                      <a:srgbClr val="FFA72A"/>
                    </a:solidFill>
                    <a:prstDash val="solid"/>
                  </a:ln>
                  <a:solidFill>
                    <a:srgbClr val="FFF0D9"/>
                  </a:solidFill>
                  <a:effectLst>
                    <a:glow rad="38100">
                      <a:srgbClr val="F0A22E">
                        <a:alpha val="40000"/>
                      </a:srgbClr>
                    </a:glow>
                  </a:effectLst>
                </a:rPr>
                <a:t>ООП</a:t>
              </a:r>
              <a:endParaRPr lang="en-US" sz="2000" b="1" spc="50" dirty="0">
                <a:ln w="9525" cmpd="sng">
                  <a:solidFill>
                    <a:srgbClr val="FFA72A"/>
                  </a:solidFill>
                  <a:prstDash val="solid"/>
                </a:ln>
                <a:solidFill>
                  <a:srgbClr val="FFF0D9"/>
                </a:solidFill>
                <a:effectLst>
                  <a:glow rad="38100">
                    <a:srgbClr val="F0A22E">
                      <a:alpha val="40000"/>
                    </a:srgbClr>
                  </a:glow>
                </a:effectLst>
              </a:endParaRPr>
            </a:p>
          </p:txBody>
        </p:sp>
        <p:pic>
          <p:nvPicPr>
            <p:cNvPr id="26" name="Picture 4" title="CC-BY-NC-SA License">
              <a:hlinkClick r:id="rId4" tooltip="This work is licensed under the &quot;Creative Commons Attribution-NonCommercial-ShareAlike 4.0 International&quot; license"/>
              <a:extLst>
                <a:ext uri="{FF2B5EF4-FFF2-40B4-BE49-F238E27FC236}">
                  <a16:creationId xmlns:a16="http://schemas.microsoft.com/office/drawing/2014/main" xmlns="" id="{56E2204D-C57C-439A-9210-E0B131EC6C08}"/>
                </a:ext>
              </a:extLst>
            </p:cNvPr>
            <p:cNvPicPr>
              <a:picLocks noChangeAspect="1" noChangeArrowheads="1"/>
            </p:cNvPicPr>
            <p:nvPr/>
          </p:nvPicPr>
          <p:blipFill>
            <a:blip r:embed="rId5"/>
            <a:srcRect/>
            <a:stretch>
              <a:fillRect/>
            </a:stretch>
          </p:blipFill>
          <p:spPr bwMode="auto">
            <a:xfrm>
              <a:off x="745783" y="4076772"/>
              <a:ext cx="2175525" cy="761165"/>
            </a:xfrm>
            <a:prstGeom prst="roundRect">
              <a:avLst>
                <a:gd name="adj" fmla="val 3940"/>
              </a:avLst>
            </a:prstGeom>
            <a:solidFill>
              <a:srgbClr val="231F20">
                <a:alpha val="50000"/>
              </a:srgbClr>
            </a:solidFill>
            <a:ln>
              <a:solidFill>
                <a:schemeClr val="accent1">
                  <a:lumMod val="75000"/>
                  <a:alpha val="50000"/>
                </a:schemeClr>
              </a:solidFill>
            </a:ln>
          </p:spPr>
        </p:pic>
        <p:sp>
          <p:nvSpPr>
            <p:cNvPr id="27" name="Text Placeholder 7">
              <a:extLst>
                <a:ext uri="{FF2B5EF4-FFF2-40B4-BE49-F238E27FC236}">
                  <a16:creationId xmlns:a16="http://schemas.microsoft.com/office/drawing/2014/main" xmlns="" id="{DEC0E384-8CE2-4278-814B-20BBC04E2118}"/>
                </a:ext>
              </a:extLst>
            </p:cNvPr>
            <p:cNvSpPr txBox="1">
              <a:spLocks/>
            </p:cNvSpPr>
            <p:nvPr/>
          </p:nvSpPr>
          <p:spPr bwMode="auto">
            <a:xfrm>
              <a:off x="760413" y="4998598"/>
              <a:ext cx="3187614" cy="444343"/>
            </a:xfrm>
            <a:prstGeom prst="rect">
              <a:avLst/>
            </a:prstGeom>
            <a:noFill/>
            <a:effectLst/>
          </p:spPr>
          <p:txBody>
            <a:bodyPr vert="horz" wrap="square" lIns="36000" tIns="36000" rIns="36000" bIns="36000" rtlCol="0" anchor="ctr" anchorCtr="0">
              <a:spAutoFit/>
            </a:bodyPr>
            <a:lstStyle>
              <a:lvl1pPr marL="0" indent="0" algn="l" defTabSz="1218987" rtl="0" eaLnBrk="1" fontAlgn="base" latinLnBrk="0" hangingPunct="1">
                <a:lnSpc>
                  <a:spcPct val="105000"/>
                </a:lnSpc>
                <a:spcBef>
                  <a:spcPct val="0"/>
                </a:spcBef>
                <a:spcAft>
                  <a:spcPct val="0"/>
                </a:spcAft>
                <a:buClr>
                  <a:srgbClr val="F2B254"/>
                </a:buClr>
                <a:buSzPct val="100000"/>
                <a:buFont typeface="Wingdings" panose="05000000000000000000" pitchFamily="2" charset="2"/>
                <a:buNone/>
                <a:defRPr lang="en-US" sz="2300" b="1" kern="1200" dirty="0" smtClean="0">
                  <a:solidFill>
                    <a:srgbClr val="F4B36C"/>
                  </a:solidFill>
                  <a:effectLst/>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bg-BG" noProof="1"/>
                <a:t>Учителски</a:t>
              </a:r>
              <a:r>
                <a:rPr lang="bg-BG"/>
                <a:t> екип</a:t>
              </a:r>
            </a:p>
          </p:txBody>
        </p:sp>
        <p:sp>
          <p:nvSpPr>
            <p:cNvPr id="28" name="Text Placeholder 10">
              <a:extLst>
                <a:ext uri="{FF2B5EF4-FFF2-40B4-BE49-F238E27FC236}">
                  <a16:creationId xmlns:a16="http://schemas.microsoft.com/office/drawing/2014/main" xmlns="" id="{6B9D00F6-6C28-4C4E-8777-DB21EB7CFB3A}"/>
                </a:ext>
              </a:extLst>
            </p:cNvPr>
            <p:cNvSpPr txBox="1">
              <a:spLocks/>
            </p:cNvSpPr>
            <p:nvPr/>
          </p:nvSpPr>
          <p:spPr bwMode="auto">
            <a:xfrm>
              <a:off x="760412" y="5403725"/>
              <a:ext cx="3187613" cy="382788"/>
            </a:xfrm>
            <a:prstGeom prst="rect">
              <a:avLst/>
            </a:prstGeom>
            <a:noFill/>
            <a:effectLst/>
          </p:spPr>
          <p:txBody>
            <a:bodyPr vert="horz" wrap="square" lIns="36000" tIns="36000" rIns="36000" bIns="36000" rtlCol="0" anchor="ctr" anchorCtr="0">
              <a:spAutoFit/>
            </a:bodyPr>
            <a:lstStyle>
              <a:lvl1pPr marL="0" indent="0" algn="l" defTabSz="1218987" rtl="0" eaLnBrk="1" fontAlgn="base" latinLnBrk="0" hangingPunct="1">
                <a:lnSpc>
                  <a:spcPct val="105000"/>
                </a:lnSpc>
                <a:spcBef>
                  <a:spcPct val="0"/>
                </a:spcBef>
                <a:spcAft>
                  <a:spcPct val="0"/>
                </a:spcAft>
                <a:buClr>
                  <a:srgbClr val="F2B254"/>
                </a:buClr>
                <a:buSzPct val="100000"/>
                <a:buFont typeface="Wingdings" panose="05000000000000000000" pitchFamily="2" charset="2"/>
                <a:buNone/>
                <a:defRPr lang="en-US" sz="2000" b="1" kern="1200" dirty="0" smtClean="0">
                  <a:solidFill>
                    <a:schemeClr val="accent1">
                      <a:lumMod val="40000"/>
                      <a:lumOff val="60000"/>
                    </a:schemeClr>
                  </a:solidFill>
                  <a:effectLst/>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bg-BG"/>
                <a:t>Обучение за ИТ кариера</a:t>
              </a:r>
            </a:p>
          </p:txBody>
        </p:sp>
        <p:sp>
          <p:nvSpPr>
            <p:cNvPr id="29" name="Text Placeholder 11">
              <a:extLst>
                <a:ext uri="{FF2B5EF4-FFF2-40B4-BE49-F238E27FC236}">
                  <a16:creationId xmlns:a16="http://schemas.microsoft.com/office/drawing/2014/main" xmlns="" id="{F4228145-6F82-4534-95DE-2617A32E17BF}"/>
                </a:ext>
              </a:extLst>
            </p:cNvPr>
            <p:cNvSpPr txBox="1">
              <a:spLocks/>
            </p:cNvSpPr>
            <p:nvPr/>
          </p:nvSpPr>
          <p:spPr bwMode="auto">
            <a:xfrm>
              <a:off x="760412" y="5690893"/>
              <a:ext cx="3810000" cy="458462"/>
            </a:xfrm>
            <a:prstGeom prst="rect">
              <a:avLst/>
            </a:prstGeom>
            <a:noFill/>
            <a:effectLst/>
          </p:spPr>
          <p:txBody>
            <a:bodyPr vert="horz" wrap="square" lIns="36000" tIns="36000" rIns="36000" bIns="36000" rtlCol="0" anchor="ctr" anchorCtr="0">
              <a:spAutoFit/>
            </a:bodyPr>
            <a:lstStyle>
              <a:lvl1pPr marL="0" indent="0" algn="l" defTabSz="1218987" rtl="0" eaLnBrk="1" fontAlgn="base" latinLnBrk="0" hangingPunct="1">
                <a:lnSpc>
                  <a:spcPct val="105000"/>
                </a:lnSpc>
                <a:spcBef>
                  <a:spcPct val="0"/>
                </a:spcBef>
                <a:spcAft>
                  <a:spcPct val="0"/>
                </a:spcAft>
                <a:buClr>
                  <a:srgbClr val="F2B254"/>
                </a:buClr>
                <a:buSzPct val="100000"/>
                <a:buFont typeface="Wingdings" panose="05000000000000000000" pitchFamily="2" charset="2"/>
                <a:buNone/>
                <a:defRPr lang="en-US" sz="1800" b="1" kern="1200" dirty="0" smtClean="0">
                  <a:solidFill>
                    <a:srgbClr val="F27A44"/>
                  </a:solidFill>
                  <a:effectLst/>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GB">
                  <a:hlinkClick r:id="rId6"/>
                </a:rPr>
                <a:t>https://it-kariera.mon.bg/e-learning/</a:t>
              </a:r>
              <a:endParaRPr lang="en-GB"/>
            </a:p>
          </p:txBody>
        </p:sp>
      </p:grpSp>
      <p:pic>
        <p:nvPicPr>
          <p:cNvPr id="12" name="Picture 2" descr="C:\Users\tilchev\Desktop\abstract-shapes.gif"/>
          <p:cNvPicPr>
            <a:picLocks noChangeAspect="1" noChangeArrowheads="1"/>
          </p:cNvPicPr>
          <p:nvPr/>
        </p:nvPicPr>
        <p:blipFill>
          <a:blip r:embed="rId7" cstate="print"/>
          <a:srcRect/>
          <a:stretch>
            <a:fillRect/>
          </a:stretch>
        </p:blipFill>
        <p:spPr bwMode="auto">
          <a:xfrm>
            <a:off x="6829114" y="3425627"/>
            <a:ext cx="4920768" cy="2723728"/>
          </a:xfrm>
          <a:prstGeom prst="rect">
            <a:avLst/>
          </a:prstGeom>
          <a:solidFill>
            <a:schemeClr val="tx1">
              <a:alpha val="90000"/>
            </a:schemeClr>
          </a:solidFill>
          <a:effectLst>
            <a:innerShdw blurRad="635000">
              <a:prstClr val="black"/>
            </a:innerShdw>
          </a:effectLst>
        </p:spPr>
      </p:pic>
    </p:spTree>
    <p:extLst>
      <p:ext uri="{BB962C8B-B14F-4D97-AF65-F5344CB8AC3E}">
        <p14:creationId xmlns:p14="http://schemas.microsoft.com/office/powerpoint/2010/main" val="4014073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10</a:t>
            </a:fld>
            <a:endParaRPr lang="en-US" dirty="0"/>
          </a:p>
        </p:txBody>
      </p:sp>
      <p:sp>
        <p:nvSpPr>
          <p:cNvPr id="3" name="Content Placeholder 2"/>
          <p:cNvSpPr>
            <a:spLocks noGrp="1"/>
          </p:cNvSpPr>
          <p:nvPr>
            <p:ph idx="1"/>
          </p:nvPr>
        </p:nvSpPr>
        <p:spPr/>
        <p:txBody>
          <a:bodyPr>
            <a:normAutofit fontScale="92500" lnSpcReduction="20000"/>
          </a:bodyPr>
          <a:lstStyle/>
          <a:p>
            <a:r>
              <a:rPr lang="bg-BG" dirty="0" smtClean="0"/>
              <a:t>Абстрактните класове </a:t>
            </a:r>
            <a:r>
              <a:rPr lang="bg-BG" dirty="0" smtClean="0">
                <a:solidFill>
                  <a:schemeClr val="tx2">
                    <a:lumMod val="75000"/>
                  </a:schemeClr>
                </a:solidFill>
              </a:rPr>
              <a:t>НЕ МОГАТ да бъдат инстанцирани</a:t>
            </a:r>
            <a:endParaRPr lang="en-US" dirty="0">
              <a:solidFill>
                <a:schemeClr val="tx2">
                  <a:lumMod val="75000"/>
                </a:schemeClr>
              </a:solidFill>
            </a:endParaRPr>
          </a:p>
          <a:p>
            <a:endParaRPr lang="en-US" dirty="0"/>
          </a:p>
          <a:p>
            <a:endParaRPr lang="en-US" dirty="0" smtClean="0"/>
          </a:p>
          <a:p>
            <a:endParaRPr lang="en-US" dirty="0"/>
          </a:p>
          <a:p>
            <a:endParaRPr lang="bg-BG" dirty="0">
              <a:solidFill>
                <a:schemeClr val="tx2">
                  <a:lumMod val="75000"/>
                </a:schemeClr>
              </a:solidFill>
            </a:endParaRPr>
          </a:p>
          <a:p>
            <a:r>
              <a:rPr lang="bg-BG" dirty="0" smtClean="0">
                <a:solidFill>
                  <a:schemeClr val="tx2">
                    <a:lumMod val="75000"/>
                  </a:schemeClr>
                </a:solidFill>
              </a:rPr>
              <a:t>Абстрактният </a:t>
            </a:r>
            <a:r>
              <a:rPr lang="bg-BG" dirty="0" smtClean="0"/>
              <a:t>клас</a:t>
            </a:r>
            <a:r>
              <a:rPr lang="en-US" dirty="0" smtClean="0"/>
              <a:t> </a:t>
            </a:r>
            <a:r>
              <a:rPr lang="bg-BG" dirty="0" smtClean="0">
                <a:solidFill>
                  <a:schemeClr val="tx2">
                    <a:lumMod val="75000"/>
                  </a:schemeClr>
                </a:solidFill>
              </a:rPr>
              <a:t>може </a:t>
            </a:r>
            <a:r>
              <a:rPr lang="bg-BG" dirty="0" smtClean="0"/>
              <a:t>да включва абстрактни</a:t>
            </a:r>
            <a:r>
              <a:rPr lang="en-US" dirty="0" smtClean="0"/>
              <a:t> </a:t>
            </a:r>
            <a:r>
              <a:rPr lang="bg-BG" dirty="0" smtClean="0">
                <a:solidFill>
                  <a:schemeClr val="tx2">
                    <a:lumMod val="75000"/>
                  </a:schemeClr>
                </a:solidFill>
              </a:rPr>
              <a:t>методи</a:t>
            </a:r>
            <a:r>
              <a:rPr lang="bg-BG" dirty="0" smtClean="0"/>
              <a:t>, а може и да не включва такива.</a:t>
            </a:r>
            <a:endParaRPr lang="en-US" dirty="0">
              <a:solidFill>
                <a:schemeClr val="tx2">
                  <a:lumMod val="75000"/>
                </a:schemeClr>
              </a:solidFill>
            </a:endParaRPr>
          </a:p>
          <a:p>
            <a:r>
              <a:rPr lang="bg-BG" dirty="0" smtClean="0"/>
              <a:t>Ако клас има</a:t>
            </a:r>
            <a:r>
              <a:rPr lang="en-US" dirty="0" smtClean="0"/>
              <a:t> </a:t>
            </a:r>
            <a:r>
              <a:rPr lang="bg-BG" dirty="0" smtClean="0">
                <a:solidFill>
                  <a:schemeClr val="tx2">
                    <a:lumMod val="75000"/>
                  </a:schemeClr>
                </a:solidFill>
              </a:rPr>
              <a:t>поне един абстрактен метод</a:t>
            </a:r>
            <a:r>
              <a:rPr lang="en-US" dirty="0" smtClean="0"/>
              <a:t>, </a:t>
            </a:r>
            <a:r>
              <a:rPr lang="bg-BG" dirty="0" smtClean="0"/>
              <a:t>той </a:t>
            </a:r>
            <a:r>
              <a:rPr lang="bg-BG" dirty="0" smtClean="0">
                <a:solidFill>
                  <a:schemeClr val="accent6"/>
                </a:solidFill>
              </a:rPr>
              <a:t>трябва</a:t>
            </a:r>
            <a:r>
              <a:rPr lang="bg-BG" dirty="0" smtClean="0"/>
              <a:t> да бъде деклариран като </a:t>
            </a:r>
            <a:r>
              <a:rPr lang="bg-BG" dirty="0" smtClean="0">
                <a:solidFill>
                  <a:schemeClr val="tx2">
                    <a:lumMod val="75000"/>
                  </a:schemeClr>
                </a:solidFill>
              </a:rPr>
              <a:t>абстрактен</a:t>
            </a:r>
            <a:endParaRPr lang="en-US" dirty="0">
              <a:solidFill>
                <a:schemeClr val="tx2">
                  <a:lumMod val="75000"/>
                </a:schemeClr>
              </a:solidFill>
            </a:endParaRPr>
          </a:p>
          <a:p>
            <a:r>
              <a:rPr lang="bg-BG" dirty="0" smtClean="0"/>
              <a:t>За да използвате</a:t>
            </a:r>
            <a:r>
              <a:rPr lang="en-US" dirty="0" smtClean="0"/>
              <a:t> </a:t>
            </a:r>
            <a:r>
              <a:rPr lang="bg-BG" dirty="0" smtClean="0">
                <a:solidFill>
                  <a:schemeClr val="tx2">
                    <a:lumMod val="75000"/>
                  </a:schemeClr>
                </a:solidFill>
              </a:rPr>
              <a:t>абстрактен клас</a:t>
            </a:r>
            <a:r>
              <a:rPr lang="bg-BG" dirty="0" smtClean="0"/>
              <a:t>, трябва да го</a:t>
            </a:r>
            <a:r>
              <a:rPr lang="en-US" dirty="0" smtClean="0"/>
              <a:t> </a:t>
            </a:r>
            <a:r>
              <a:rPr lang="bg-BG" dirty="0" smtClean="0">
                <a:solidFill>
                  <a:schemeClr val="tx2">
                    <a:lumMod val="75000"/>
                  </a:schemeClr>
                </a:solidFill>
              </a:rPr>
              <a:t>наследите</a:t>
            </a:r>
            <a:endParaRPr lang="en-US" dirty="0">
              <a:solidFill>
                <a:schemeClr val="tx2">
                  <a:lumMod val="75000"/>
                </a:schemeClr>
              </a:solidFill>
            </a:endParaRPr>
          </a:p>
        </p:txBody>
      </p:sp>
      <p:sp>
        <p:nvSpPr>
          <p:cNvPr id="4" name="Title 3"/>
          <p:cNvSpPr>
            <a:spLocks noGrp="1"/>
          </p:cNvSpPr>
          <p:nvPr>
            <p:ph type="title"/>
          </p:nvPr>
        </p:nvSpPr>
        <p:spPr/>
        <p:txBody>
          <a:bodyPr/>
          <a:lstStyle/>
          <a:p>
            <a:r>
              <a:rPr lang="bg-BG" noProof="1" smtClean="0"/>
              <a:t>Абстрактни класове</a:t>
            </a:r>
            <a:endParaRPr lang="en-US" dirty="0"/>
          </a:p>
        </p:txBody>
      </p:sp>
      <p:sp>
        <p:nvSpPr>
          <p:cNvPr id="8" name="Text Placeholder 5"/>
          <p:cNvSpPr txBox="1">
            <a:spLocks/>
          </p:cNvSpPr>
          <p:nvPr/>
        </p:nvSpPr>
        <p:spPr>
          <a:xfrm>
            <a:off x="608012" y="1828800"/>
            <a:ext cx="10782397" cy="202284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smtClean="0">
                <a:solidFill>
                  <a:schemeClr val="accent1">
                    <a:lumMod val="20000"/>
                    <a:lumOff val="80000"/>
                  </a:schemeClr>
                </a:solidFill>
              </a:rPr>
              <a:t>public </a:t>
            </a:r>
            <a:r>
              <a:rPr lang="en-US" sz="2800" dirty="0" smtClean="0">
                <a:solidFill>
                  <a:schemeClr val="tx2">
                    <a:lumMod val="75000"/>
                  </a:schemeClr>
                </a:solidFill>
              </a:rPr>
              <a:t>abstract</a:t>
            </a:r>
            <a:r>
              <a:rPr lang="en-US" sz="2800" dirty="0" smtClean="0">
                <a:solidFill>
                  <a:schemeClr val="accent1">
                    <a:lumMod val="20000"/>
                    <a:lumOff val="80000"/>
                  </a:schemeClr>
                </a:solidFill>
              </a:rPr>
              <a:t> class Shape {} </a:t>
            </a:r>
          </a:p>
          <a:p>
            <a:r>
              <a:rPr lang="en-US" sz="2800" dirty="0">
                <a:solidFill>
                  <a:schemeClr val="accent1">
                    <a:lumMod val="20000"/>
                    <a:lumOff val="80000"/>
                  </a:schemeClr>
                </a:solidFill>
              </a:rPr>
              <a:t>p</a:t>
            </a:r>
            <a:r>
              <a:rPr lang="en-US" sz="2800" dirty="0" smtClean="0">
                <a:solidFill>
                  <a:schemeClr val="accent1">
                    <a:lumMod val="20000"/>
                    <a:lumOff val="80000"/>
                  </a:schemeClr>
                </a:solidFill>
              </a:rPr>
              <a:t>ublic class Circle : Shape {}</a:t>
            </a:r>
          </a:p>
          <a:p>
            <a:pPr>
              <a:spcBef>
                <a:spcPts val="1200"/>
              </a:spcBef>
            </a:pPr>
            <a:r>
              <a:rPr lang="en-US" sz="2800" dirty="0" smtClean="0">
                <a:solidFill>
                  <a:schemeClr val="tx2">
                    <a:lumMod val="75000"/>
                  </a:schemeClr>
                </a:solidFill>
              </a:rPr>
              <a:t>Shape</a:t>
            </a:r>
            <a:r>
              <a:rPr lang="en-US" sz="2800" dirty="0" smtClean="0">
                <a:solidFill>
                  <a:schemeClr val="accent1">
                    <a:lumMod val="20000"/>
                    <a:lumOff val="80000"/>
                  </a:schemeClr>
                </a:solidFill>
              </a:rPr>
              <a:t> shape = new </a:t>
            </a:r>
            <a:r>
              <a:rPr lang="en-US" sz="2800" dirty="0" smtClean="0">
                <a:solidFill>
                  <a:schemeClr val="tx2">
                    <a:lumMod val="75000"/>
                  </a:schemeClr>
                </a:solidFill>
              </a:rPr>
              <a:t>Shape()</a:t>
            </a:r>
            <a:r>
              <a:rPr lang="en-US" sz="2800" dirty="0" smtClean="0">
                <a:solidFill>
                  <a:schemeClr val="accent1">
                    <a:lumMod val="20000"/>
                    <a:lumOff val="80000"/>
                  </a:schemeClr>
                </a:solidFill>
              </a:rPr>
              <a:t>; // </a:t>
            </a:r>
            <a:r>
              <a:rPr lang="bg-BG" sz="2800" dirty="0" smtClean="0">
                <a:solidFill>
                  <a:schemeClr val="accent1">
                    <a:lumMod val="20000"/>
                    <a:lumOff val="80000"/>
                  </a:schemeClr>
                </a:solidFill>
              </a:rPr>
              <a:t>Грешка при компилиране</a:t>
            </a:r>
            <a:endParaRPr lang="en-US" sz="2800" dirty="0" smtClean="0">
              <a:solidFill>
                <a:schemeClr val="accent1">
                  <a:lumMod val="20000"/>
                  <a:lumOff val="80000"/>
                </a:schemeClr>
              </a:solidFill>
            </a:endParaRPr>
          </a:p>
          <a:p>
            <a:r>
              <a:rPr lang="en-US" sz="2800" dirty="0" smtClean="0">
                <a:solidFill>
                  <a:schemeClr val="tx2">
                    <a:lumMod val="75000"/>
                  </a:schemeClr>
                </a:solidFill>
              </a:rPr>
              <a:t>Shape</a:t>
            </a:r>
            <a:r>
              <a:rPr lang="en-US" sz="2800" dirty="0" smtClean="0">
                <a:solidFill>
                  <a:schemeClr val="accent1">
                    <a:lumMod val="20000"/>
                    <a:lumOff val="80000"/>
                  </a:schemeClr>
                </a:solidFill>
              </a:rPr>
              <a:t> circle = new </a:t>
            </a:r>
            <a:r>
              <a:rPr lang="en-US" sz="2800" dirty="0" smtClean="0">
                <a:solidFill>
                  <a:schemeClr val="tx2">
                    <a:lumMod val="75000"/>
                  </a:schemeClr>
                </a:solidFill>
              </a:rPr>
              <a:t>Circle(); </a:t>
            </a:r>
            <a:r>
              <a:rPr lang="en-US" sz="2800" dirty="0" smtClean="0">
                <a:solidFill>
                  <a:schemeClr val="accent1">
                    <a:lumMod val="20000"/>
                    <a:lumOff val="80000"/>
                  </a:schemeClr>
                </a:solidFill>
              </a:rPr>
              <a:t>// </a:t>
            </a:r>
            <a:r>
              <a:rPr lang="bg-BG" sz="2800" dirty="0" smtClean="0">
                <a:solidFill>
                  <a:schemeClr val="accent1">
                    <a:lumMod val="20000"/>
                    <a:lumOff val="80000"/>
                  </a:schemeClr>
                </a:solidFill>
              </a:rPr>
              <a:t>полиморфизъм</a:t>
            </a:r>
            <a:endParaRPr lang="en-US" sz="2800" dirty="0">
              <a:solidFill>
                <a:schemeClr val="accent1">
                  <a:lumMod val="20000"/>
                  <a:lumOff val="80000"/>
                </a:schemeClr>
              </a:solidFill>
            </a:endParaRPr>
          </a:p>
        </p:txBody>
      </p:sp>
    </p:spTree>
    <p:extLst>
      <p:ext uri="{BB962C8B-B14F-4D97-AF65-F5344CB8AC3E}">
        <p14:creationId xmlns:p14="http://schemas.microsoft.com/office/powerpoint/2010/main" val="252730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11</a:t>
            </a:fld>
            <a:endParaRPr lang="en-US" dirty="0"/>
          </a:p>
        </p:txBody>
      </p:sp>
      <p:sp>
        <p:nvSpPr>
          <p:cNvPr id="4" name="Title 3"/>
          <p:cNvSpPr>
            <a:spLocks noGrp="1"/>
          </p:cNvSpPr>
          <p:nvPr>
            <p:ph type="title"/>
          </p:nvPr>
        </p:nvSpPr>
        <p:spPr/>
        <p:txBody>
          <a:bodyPr/>
          <a:lstStyle/>
          <a:p>
            <a:r>
              <a:rPr lang="bg-BG" noProof="1" smtClean="0"/>
              <a:t>Елементи на абстрактния клас</a:t>
            </a:r>
            <a:endParaRPr lang="en-US" dirty="0"/>
          </a:p>
        </p:txBody>
      </p:sp>
      <p:sp>
        <p:nvSpPr>
          <p:cNvPr id="5" name="Rectangle 4"/>
          <p:cNvSpPr>
            <a:spLocks noChangeArrowheads="1"/>
          </p:cNvSpPr>
          <p:nvPr/>
        </p:nvSpPr>
        <p:spPr bwMode="auto">
          <a:xfrm>
            <a:off x="608012" y="1148321"/>
            <a:ext cx="10591800" cy="397031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Public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abstract</a:t>
            </a:r>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class Shape</a:t>
            </a:r>
          </a:p>
          <a:p>
            <a:pPr fontAlgn="base"/>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fontAlgn="base"/>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private Point </a:t>
            </a:r>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startPoint;</a:t>
            </a:r>
          </a:p>
          <a:p>
            <a:pPr fontAlgn="base"/>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protected Shape</a:t>
            </a:r>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(Point startPoint)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this.startPoint = startPoint;</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public StartPoint </a:t>
            </a:r>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return this.startPoint;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public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abstract</a:t>
            </a:r>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void Draw()</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p>
          <a:p>
            <a:pPr fontAlgn="base"/>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AutoShape 6"/>
          <p:cNvSpPr>
            <a:spLocks noChangeArrowheads="1"/>
          </p:cNvSpPr>
          <p:nvPr/>
        </p:nvSpPr>
        <p:spPr bwMode="auto">
          <a:xfrm>
            <a:off x="6704012" y="956545"/>
            <a:ext cx="4343400" cy="685800"/>
          </a:xfrm>
          <a:prstGeom prst="wedgeRoundRectCallout">
            <a:avLst>
              <a:gd name="adj1" fmla="val -66790"/>
              <a:gd name="adj2" fmla="val 14563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3200" dirty="0" smtClean="0">
                <a:solidFill>
                  <a:srgbClr val="FFFFFF"/>
                </a:solidFill>
              </a:rPr>
              <a:t>Може да има </a:t>
            </a:r>
            <a:r>
              <a:rPr lang="bg-BG" sz="3200" dirty="0" smtClean="0">
                <a:solidFill>
                  <a:schemeClr val="tx2">
                    <a:lumMod val="75000"/>
                  </a:schemeClr>
                </a:solidFill>
              </a:rPr>
              <a:t>полета</a:t>
            </a:r>
            <a:endParaRPr lang="bg-BG" sz="3200" dirty="0">
              <a:solidFill>
                <a:schemeClr val="tx2">
                  <a:lumMod val="75000"/>
                </a:schemeClr>
              </a:solidFill>
            </a:endParaRPr>
          </a:p>
        </p:txBody>
      </p:sp>
      <p:sp>
        <p:nvSpPr>
          <p:cNvPr id="10" name="AutoShape 6"/>
          <p:cNvSpPr>
            <a:spLocks noChangeArrowheads="1"/>
          </p:cNvSpPr>
          <p:nvPr/>
        </p:nvSpPr>
        <p:spPr bwMode="auto">
          <a:xfrm>
            <a:off x="8634491" y="1924367"/>
            <a:ext cx="3146332" cy="940557"/>
          </a:xfrm>
          <a:prstGeom prst="wedgeRoundRectCallout">
            <a:avLst>
              <a:gd name="adj1" fmla="val -73830"/>
              <a:gd name="adj2" fmla="val 3441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3200" dirty="0" smtClean="0">
                <a:solidFill>
                  <a:srgbClr val="FFFFFF"/>
                </a:solidFill>
              </a:rPr>
              <a:t>Може да има </a:t>
            </a:r>
            <a:r>
              <a:rPr lang="bg-BG" sz="3200" dirty="0" smtClean="0">
                <a:solidFill>
                  <a:schemeClr val="tx2">
                    <a:lumMod val="75000"/>
                  </a:schemeClr>
                </a:solidFill>
              </a:rPr>
              <a:t>конструктор</a:t>
            </a:r>
            <a:endParaRPr lang="bg-BG" sz="3200" dirty="0">
              <a:solidFill>
                <a:schemeClr val="tx2">
                  <a:lumMod val="75000"/>
                </a:schemeClr>
              </a:solidFill>
            </a:endParaRPr>
          </a:p>
        </p:txBody>
      </p:sp>
      <p:sp>
        <p:nvSpPr>
          <p:cNvPr id="11" name="AutoShape 6"/>
          <p:cNvSpPr>
            <a:spLocks noChangeArrowheads="1"/>
          </p:cNvSpPr>
          <p:nvPr/>
        </p:nvSpPr>
        <p:spPr bwMode="auto">
          <a:xfrm>
            <a:off x="8249870" y="4423164"/>
            <a:ext cx="3552811" cy="1335143"/>
          </a:xfrm>
          <a:prstGeom prst="wedgeRoundRectCallout">
            <a:avLst>
              <a:gd name="adj1" fmla="val -76649"/>
              <a:gd name="adj2" fmla="val -6308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3200" dirty="0" smtClean="0">
                <a:solidFill>
                  <a:srgbClr val="FFFFFF"/>
                </a:solidFill>
              </a:rPr>
              <a:t>Може да има</a:t>
            </a:r>
            <a:r>
              <a:rPr lang="en-US" sz="3200" dirty="0" smtClean="0">
                <a:solidFill>
                  <a:srgbClr val="FFFFFF"/>
                </a:solidFill>
              </a:rPr>
              <a:t> </a:t>
            </a:r>
            <a:r>
              <a:rPr lang="bg-BG" sz="3200" dirty="0" smtClean="0">
                <a:solidFill>
                  <a:schemeClr val="tx2">
                    <a:lumMod val="75000"/>
                  </a:schemeClr>
                </a:solidFill>
              </a:rPr>
              <a:t>методи</a:t>
            </a:r>
            <a:r>
              <a:rPr lang="en-US" sz="3200" dirty="0" smtClean="0">
                <a:solidFill>
                  <a:srgbClr val="FFFFFF"/>
                </a:solidFill>
              </a:rPr>
              <a:t> </a:t>
            </a:r>
            <a:r>
              <a:rPr lang="bg-BG" sz="3200" dirty="0" smtClean="0">
                <a:solidFill>
                  <a:srgbClr val="FFFFFF"/>
                </a:solidFill>
              </a:rPr>
              <a:t>с код в тях</a:t>
            </a:r>
            <a:endParaRPr lang="bg-BG" sz="3200" dirty="0">
              <a:solidFill>
                <a:schemeClr val="tx2">
                  <a:lumMod val="75000"/>
                </a:schemeClr>
              </a:solidFill>
            </a:endParaRPr>
          </a:p>
        </p:txBody>
      </p:sp>
      <p:sp>
        <p:nvSpPr>
          <p:cNvPr id="12" name="AutoShape 6"/>
          <p:cNvSpPr>
            <a:spLocks noChangeArrowheads="1"/>
          </p:cNvSpPr>
          <p:nvPr/>
        </p:nvSpPr>
        <p:spPr bwMode="auto">
          <a:xfrm>
            <a:off x="1186719" y="5367094"/>
            <a:ext cx="6869066" cy="1157908"/>
          </a:xfrm>
          <a:prstGeom prst="wedgeRoundRectCallout">
            <a:avLst>
              <a:gd name="adj1" fmla="val 93"/>
              <a:gd name="adj2" fmla="val -10989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3200" dirty="0" smtClean="0">
                <a:solidFill>
                  <a:srgbClr val="FFFFFF"/>
                </a:solidFill>
              </a:rPr>
              <a:t>Всеки абстрактен метод </a:t>
            </a:r>
            <a:r>
              <a:rPr lang="bg-BG" sz="3200" dirty="0" smtClean="0">
                <a:solidFill>
                  <a:schemeClr val="tx2">
                    <a:lumMod val="75000"/>
                  </a:schemeClr>
                </a:solidFill>
              </a:rPr>
              <a:t>ТРЯБВА</a:t>
            </a:r>
            <a:r>
              <a:rPr lang="en-US" sz="3200" dirty="0" smtClean="0">
                <a:solidFill>
                  <a:srgbClr val="FFFFFF"/>
                </a:solidFill>
              </a:rPr>
              <a:t> </a:t>
            </a:r>
            <a:r>
              <a:rPr lang="bg-BG" sz="3200" dirty="0" smtClean="0">
                <a:solidFill>
                  <a:srgbClr val="FFFFFF"/>
                </a:solidFill>
              </a:rPr>
              <a:t>да</a:t>
            </a:r>
            <a:r>
              <a:rPr lang="en-US" sz="3200" dirty="0" smtClean="0">
                <a:solidFill>
                  <a:srgbClr val="FFFFFF"/>
                </a:solidFill>
              </a:rPr>
              <a:t> </a:t>
            </a:r>
            <a:r>
              <a:rPr lang="bg-BG" sz="3200" dirty="0" smtClean="0">
                <a:solidFill>
                  <a:schemeClr val="tx2">
                    <a:lumMod val="75000"/>
                  </a:schemeClr>
                </a:solidFill>
              </a:rPr>
              <a:t>се имплементира</a:t>
            </a:r>
            <a:r>
              <a:rPr lang="en-US" sz="3200" dirty="0" smtClean="0">
                <a:solidFill>
                  <a:schemeClr val="tx2">
                    <a:lumMod val="75000"/>
                  </a:schemeClr>
                </a:solidFill>
              </a:rPr>
              <a:t> </a:t>
            </a:r>
            <a:r>
              <a:rPr lang="bg-BG" sz="3200" dirty="0" smtClean="0">
                <a:solidFill>
                  <a:srgbClr val="FFFFFF"/>
                </a:solidFill>
              </a:rPr>
              <a:t>от подкласовете</a:t>
            </a:r>
            <a:endParaRPr lang="en-US" sz="3200" noProof="1">
              <a:solidFill>
                <a:schemeClr val="tx2">
                  <a:lumMod val="75000"/>
                </a:schemeClr>
              </a:solidFill>
            </a:endParaRPr>
          </a:p>
        </p:txBody>
      </p:sp>
    </p:spTree>
    <p:extLst>
      <p:ext uri="{BB962C8B-B14F-4D97-AF65-F5344CB8AC3E}">
        <p14:creationId xmlns:p14="http://schemas.microsoft.com/office/powerpoint/2010/main" val="79129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chorCtr="0"/>
          <a:lstStyle/>
          <a:p>
            <a:pPr>
              <a:lnSpc>
                <a:spcPts val="4000"/>
              </a:lnSpc>
              <a:defRPr/>
            </a:pPr>
            <a:r>
              <a:rPr lang="bg-BG" sz="4000" dirty="0" smtClean="0"/>
              <a:t>Задача</a:t>
            </a:r>
            <a:r>
              <a:rPr lang="en-US" sz="4000" dirty="0" smtClean="0"/>
              <a:t>: </a:t>
            </a:r>
            <a:r>
              <a:rPr lang="bg-BG" sz="4000" dirty="0" smtClean="0"/>
              <a:t>Фигури</a:t>
            </a:r>
            <a:endParaRPr lang="bg-BG" sz="4000" dirty="0"/>
          </a:p>
        </p:txBody>
      </p:sp>
      <p:sp>
        <p:nvSpPr>
          <p:cNvPr id="5" name="Slide Number Placeholder 4"/>
          <p:cNvSpPr>
            <a:spLocks noGrp="1"/>
          </p:cNvSpPr>
          <p:nvPr>
            <p:ph type="sldNum" sz="quarter" idx="4"/>
          </p:nvPr>
        </p:nvSpPr>
        <p:spPr/>
        <p:txBody>
          <a:bodyPr/>
          <a:lstStyle/>
          <a:p>
            <a:fld id="{C014DD1E-5D91-48A3-AD6D-45FBA980D106}" type="slidenum">
              <a:rPr lang="en-US" smtClean="0"/>
              <a:pPr/>
              <a:t>12</a:t>
            </a:fld>
            <a:endParaRPr lang="en-US" dirty="0"/>
          </a:p>
        </p:txBody>
      </p:sp>
      <p:sp>
        <p:nvSpPr>
          <p:cNvPr id="18" name="Rectangle 4"/>
          <p:cNvSpPr>
            <a:spLocks noChangeArrowheads="1"/>
          </p:cNvSpPr>
          <p:nvPr/>
        </p:nvSpPr>
        <p:spPr bwMode="auto">
          <a:xfrm>
            <a:off x="3275012" y="1107032"/>
            <a:ext cx="5424600" cy="477054"/>
          </a:xfrm>
          <a:prstGeom prst="rect">
            <a:avLst/>
          </a:prstGeom>
          <a:solidFill>
            <a:schemeClr val="accent5">
              <a:lumMod val="40000"/>
              <a:lumOff val="60000"/>
              <a:alpha val="20000"/>
            </a:schemeClr>
          </a:solidFill>
          <a:ln w="38100">
            <a:solidFill>
              <a:schemeClr val="accent5">
                <a:lumMod val="60000"/>
                <a:lumOff val="40000"/>
              </a:schemeClr>
            </a:solidFill>
          </a:ln>
        </p:spPr>
        <p:txBody>
          <a:bodyPr wrap="square">
            <a:spAutoFit/>
          </a:bodyPr>
          <a:lstStyle/>
          <a:p>
            <a:pPr algn="ctr" eaLnBrk="0" hangingPunct="0">
              <a:lnSpc>
                <a:spcPts val="3000"/>
              </a:lnSpc>
              <a:buClr>
                <a:schemeClr val="accent5">
                  <a:lumMod val="40000"/>
                  <a:lumOff val="60000"/>
                </a:schemeClr>
              </a:buClr>
              <a:buSzPct val="70000"/>
            </a:pPr>
            <a:r>
              <a:rPr lang="en-US" b="1" i="1" noProof="1" smtClean="0">
                <a:latin typeface="Consolas" panose="020B0609020204030204" pitchFamily="49" charset="0"/>
              </a:rPr>
              <a:t>Shape</a:t>
            </a:r>
            <a:endParaRPr lang="en-US" b="1" i="1" noProof="1">
              <a:latin typeface="Consolas" panose="020B0609020204030204" pitchFamily="49" charset="0"/>
            </a:endParaRPr>
          </a:p>
        </p:txBody>
      </p:sp>
      <p:sp>
        <p:nvSpPr>
          <p:cNvPr id="19" name="Rectangle 18"/>
          <p:cNvSpPr>
            <a:spLocks noChangeArrowheads="1"/>
          </p:cNvSpPr>
          <p:nvPr/>
        </p:nvSpPr>
        <p:spPr bwMode="auto">
          <a:xfrm>
            <a:off x="3275012" y="1621810"/>
            <a:ext cx="5424600" cy="861774"/>
          </a:xfrm>
          <a:prstGeom prst="rect">
            <a:avLst/>
          </a:prstGeom>
          <a:solidFill>
            <a:schemeClr val="accent5">
              <a:lumMod val="40000"/>
              <a:lumOff val="60000"/>
              <a:alpha val="20000"/>
            </a:schemeClr>
          </a:solidFill>
          <a:ln w="38100">
            <a:solidFill>
              <a:schemeClr val="accent5">
                <a:lumMod val="60000"/>
                <a:lumOff val="40000"/>
              </a:schemeClr>
            </a:solidFill>
          </a:ln>
        </p:spPr>
        <p:txBody>
          <a:bodyPr wrap="square">
            <a:spAutoFit/>
          </a:bodyPr>
          <a:lstStyle/>
          <a:p>
            <a:pPr eaLnBrk="0" hangingPunct="0">
              <a:lnSpc>
                <a:spcPts val="3000"/>
              </a:lnSpc>
              <a:buClr>
                <a:schemeClr val="accent5">
                  <a:lumMod val="40000"/>
                  <a:lumOff val="60000"/>
                </a:schemeClr>
              </a:buClr>
              <a:buSzPct val="70000"/>
            </a:pPr>
            <a:r>
              <a:rPr lang="en-US" b="1" noProof="1" smtClean="0">
                <a:latin typeface="Consolas" panose="020B0609020204030204" pitchFamily="49" charset="0"/>
              </a:rPr>
              <a:t>-double perimeter</a:t>
            </a:r>
          </a:p>
          <a:p>
            <a:pPr eaLnBrk="0" hangingPunct="0">
              <a:lnSpc>
                <a:spcPts val="3000"/>
              </a:lnSpc>
              <a:buClr>
                <a:schemeClr val="accent5">
                  <a:lumMod val="40000"/>
                  <a:lumOff val="60000"/>
                </a:schemeClr>
              </a:buClr>
              <a:buSzPct val="70000"/>
            </a:pPr>
            <a:r>
              <a:rPr lang="en-US" b="1" noProof="1" smtClean="0">
                <a:latin typeface="Consolas" panose="020B0609020204030204" pitchFamily="49" charset="0"/>
              </a:rPr>
              <a:t>-double area</a:t>
            </a:r>
            <a:endParaRPr lang="en-US" b="1" noProof="1">
              <a:latin typeface="Consolas" panose="020B0609020204030204" pitchFamily="49" charset="0"/>
            </a:endParaRPr>
          </a:p>
        </p:txBody>
      </p:sp>
      <p:sp>
        <p:nvSpPr>
          <p:cNvPr id="10" name="Rectangle 9"/>
          <p:cNvSpPr>
            <a:spLocks noChangeArrowheads="1"/>
          </p:cNvSpPr>
          <p:nvPr/>
        </p:nvSpPr>
        <p:spPr bwMode="auto">
          <a:xfrm>
            <a:off x="3275012" y="2483584"/>
            <a:ext cx="5424600" cy="861774"/>
          </a:xfrm>
          <a:prstGeom prst="rect">
            <a:avLst/>
          </a:prstGeom>
          <a:solidFill>
            <a:schemeClr val="accent5">
              <a:lumMod val="40000"/>
              <a:lumOff val="60000"/>
              <a:alpha val="20000"/>
            </a:schemeClr>
          </a:solidFill>
          <a:ln w="38100">
            <a:solidFill>
              <a:schemeClr val="accent5">
                <a:lumMod val="60000"/>
                <a:lumOff val="40000"/>
              </a:schemeClr>
            </a:solidFill>
          </a:ln>
        </p:spPr>
        <p:txBody>
          <a:bodyPr wrap="square">
            <a:spAutoFit/>
          </a:bodyPr>
          <a:lstStyle/>
          <a:p>
            <a:pPr eaLnBrk="0" hangingPunct="0">
              <a:lnSpc>
                <a:spcPts val="3000"/>
              </a:lnSpc>
              <a:buClr>
                <a:schemeClr val="accent5">
                  <a:lumMod val="40000"/>
                  <a:lumOff val="60000"/>
                </a:schemeClr>
              </a:buClr>
              <a:buSzPct val="70000"/>
            </a:pPr>
            <a:r>
              <a:rPr lang="en-US" b="1" i="1" noProof="1" smtClean="0">
                <a:latin typeface="Consolas" panose="020B0609020204030204" pitchFamily="49" charset="0"/>
              </a:rPr>
              <a:t>+CalculatePerimeter</a:t>
            </a:r>
          </a:p>
          <a:p>
            <a:pPr eaLnBrk="0" hangingPunct="0">
              <a:lnSpc>
                <a:spcPts val="3000"/>
              </a:lnSpc>
              <a:buClr>
                <a:schemeClr val="accent5">
                  <a:lumMod val="40000"/>
                  <a:lumOff val="60000"/>
                </a:schemeClr>
              </a:buClr>
              <a:buSzPct val="70000"/>
            </a:pPr>
            <a:r>
              <a:rPr lang="en-US" b="1" i="1" noProof="1" smtClean="0">
                <a:latin typeface="Consolas" panose="020B0609020204030204" pitchFamily="49" charset="0"/>
              </a:rPr>
              <a:t>+CalculateArea</a:t>
            </a:r>
          </a:p>
        </p:txBody>
      </p:sp>
      <p:sp>
        <p:nvSpPr>
          <p:cNvPr id="12" name="Rectangle 4"/>
          <p:cNvSpPr>
            <a:spLocks noChangeArrowheads="1"/>
          </p:cNvSpPr>
          <p:nvPr/>
        </p:nvSpPr>
        <p:spPr bwMode="auto">
          <a:xfrm>
            <a:off x="608012" y="4343400"/>
            <a:ext cx="4343400" cy="477054"/>
          </a:xfrm>
          <a:prstGeom prst="rect">
            <a:avLst/>
          </a:prstGeom>
          <a:solidFill>
            <a:schemeClr val="accent5">
              <a:lumMod val="40000"/>
              <a:lumOff val="60000"/>
              <a:alpha val="20000"/>
            </a:schemeClr>
          </a:solidFill>
          <a:ln w="38100">
            <a:solidFill>
              <a:schemeClr val="accent5">
                <a:lumMod val="60000"/>
                <a:lumOff val="40000"/>
              </a:schemeClr>
            </a:solidFill>
          </a:ln>
        </p:spPr>
        <p:txBody>
          <a:bodyPr wrap="square">
            <a:spAutoFit/>
          </a:bodyPr>
          <a:lstStyle/>
          <a:p>
            <a:pPr algn="ctr" eaLnBrk="0" hangingPunct="0">
              <a:lnSpc>
                <a:spcPts val="3000"/>
              </a:lnSpc>
              <a:buClr>
                <a:schemeClr val="accent5">
                  <a:lumMod val="40000"/>
                  <a:lumOff val="60000"/>
                </a:schemeClr>
              </a:buClr>
              <a:buSzPct val="70000"/>
            </a:pPr>
            <a:r>
              <a:rPr lang="en-US" sz="2800" b="1" noProof="1" smtClean="0">
                <a:latin typeface="Consolas" panose="020B0609020204030204" pitchFamily="49" charset="0"/>
              </a:rPr>
              <a:t>Rectangle</a:t>
            </a:r>
            <a:endParaRPr lang="en-US" sz="2800" b="1" noProof="1">
              <a:latin typeface="Consolas" panose="020B0609020204030204" pitchFamily="49" charset="0"/>
            </a:endParaRPr>
          </a:p>
        </p:txBody>
      </p:sp>
      <p:sp>
        <p:nvSpPr>
          <p:cNvPr id="13" name="Rectangle 12"/>
          <p:cNvSpPr>
            <a:spLocks noChangeArrowheads="1"/>
          </p:cNvSpPr>
          <p:nvPr/>
        </p:nvSpPr>
        <p:spPr bwMode="auto">
          <a:xfrm>
            <a:off x="608012" y="4824681"/>
            <a:ext cx="4343400" cy="861774"/>
          </a:xfrm>
          <a:prstGeom prst="rect">
            <a:avLst/>
          </a:prstGeom>
          <a:solidFill>
            <a:schemeClr val="accent5">
              <a:lumMod val="40000"/>
              <a:lumOff val="60000"/>
              <a:alpha val="20000"/>
            </a:schemeClr>
          </a:solidFill>
          <a:ln w="38100">
            <a:solidFill>
              <a:schemeClr val="accent5">
                <a:lumMod val="60000"/>
                <a:lumOff val="40000"/>
              </a:schemeClr>
            </a:solidFill>
          </a:ln>
        </p:spPr>
        <p:txBody>
          <a:bodyPr wrap="square">
            <a:spAutoFit/>
          </a:bodyPr>
          <a:lstStyle/>
          <a:p>
            <a:pPr eaLnBrk="0" hangingPunct="0">
              <a:lnSpc>
                <a:spcPts val="3000"/>
              </a:lnSpc>
              <a:buClr>
                <a:schemeClr val="accent5">
                  <a:lumMod val="40000"/>
                  <a:lumOff val="60000"/>
                </a:schemeClr>
              </a:buClr>
              <a:buSzPct val="70000"/>
            </a:pPr>
            <a:r>
              <a:rPr lang="en-US" sz="2800" b="1" noProof="1" smtClean="0">
                <a:latin typeface="Consolas" panose="020B0609020204030204" pitchFamily="49" charset="0"/>
              </a:rPr>
              <a:t>-double height</a:t>
            </a:r>
          </a:p>
          <a:p>
            <a:pPr eaLnBrk="0" hangingPunct="0">
              <a:lnSpc>
                <a:spcPts val="3000"/>
              </a:lnSpc>
              <a:buClr>
                <a:schemeClr val="accent5">
                  <a:lumMod val="40000"/>
                  <a:lumOff val="60000"/>
                </a:schemeClr>
              </a:buClr>
              <a:buSzPct val="70000"/>
            </a:pPr>
            <a:r>
              <a:rPr lang="en-US" sz="2800" b="1" noProof="1" smtClean="0">
                <a:latin typeface="Consolas" panose="020B0609020204030204" pitchFamily="49" charset="0"/>
              </a:rPr>
              <a:t>-double width</a:t>
            </a:r>
            <a:endParaRPr lang="en-US" sz="2800" b="1" noProof="1">
              <a:latin typeface="Consolas" panose="020B0609020204030204" pitchFamily="49" charset="0"/>
            </a:endParaRPr>
          </a:p>
        </p:txBody>
      </p:sp>
      <p:sp>
        <p:nvSpPr>
          <p:cNvPr id="15" name="Rectangle 14"/>
          <p:cNvSpPr>
            <a:spLocks noChangeArrowheads="1"/>
          </p:cNvSpPr>
          <p:nvPr/>
        </p:nvSpPr>
        <p:spPr bwMode="auto">
          <a:xfrm>
            <a:off x="608012" y="5676544"/>
            <a:ext cx="4343400" cy="861774"/>
          </a:xfrm>
          <a:prstGeom prst="rect">
            <a:avLst/>
          </a:prstGeom>
          <a:solidFill>
            <a:schemeClr val="accent5">
              <a:lumMod val="40000"/>
              <a:lumOff val="60000"/>
              <a:alpha val="20000"/>
            </a:schemeClr>
          </a:solidFill>
          <a:ln w="38100">
            <a:solidFill>
              <a:schemeClr val="accent5">
                <a:lumMod val="60000"/>
                <a:lumOff val="40000"/>
              </a:schemeClr>
            </a:solidFill>
          </a:ln>
        </p:spPr>
        <p:txBody>
          <a:bodyPr wrap="square">
            <a:spAutoFit/>
          </a:bodyPr>
          <a:lstStyle/>
          <a:p>
            <a:pPr eaLnBrk="0" hangingPunct="0">
              <a:lnSpc>
                <a:spcPts val="3000"/>
              </a:lnSpc>
              <a:buClr>
                <a:schemeClr val="accent5">
                  <a:lumMod val="40000"/>
                  <a:lumOff val="60000"/>
                </a:schemeClr>
              </a:buClr>
              <a:buSzPct val="70000"/>
            </a:pPr>
            <a:r>
              <a:rPr lang="en-US" sz="2800" b="1" noProof="1" smtClean="0">
                <a:latin typeface="Consolas" panose="020B0609020204030204" pitchFamily="49" charset="0"/>
              </a:rPr>
              <a:t>+CalculatePerimeter</a:t>
            </a:r>
            <a:endParaRPr lang="en-US" sz="2800" b="1" noProof="1">
              <a:latin typeface="Consolas" panose="020B0609020204030204" pitchFamily="49" charset="0"/>
            </a:endParaRPr>
          </a:p>
          <a:p>
            <a:pPr eaLnBrk="0" hangingPunct="0">
              <a:lnSpc>
                <a:spcPts val="3000"/>
              </a:lnSpc>
              <a:buClr>
                <a:schemeClr val="accent5">
                  <a:lumMod val="40000"/>
                  <a:lumOff val="60000"/>
                </a:schemeClr>
              </a:buClr>
              <a:buSzPct val="70000"/>
            </a:pPr>
            <a:r>
              <a:rPr lang="en-US" sz="2800" b="1" noProof="1" smtClean="0">
                <a:latin typeface="Consolas" panose="020B0609020204030204" pitchFamily="49" charset="0"/>
              </a:rPr>
              <a:t>+CalculateArea</a:t>
            </a:r>
            <a:endParaRPr lang="en-US" sz="2800" b="1" noProof="1">
              <a:latin typeface="Consolas" panose="020B0609020204030204" pitchFamily="49" charset="0"/>
            </a:endParaRPr>
          </a:p>
        </p:txBody>
      </p:sp>
      <p:sp>
        <p:nvSpPr>
          <p:cNvPr id="20" name="Rectangle 4"/>
          <p:cNvSpPr>
            <a:spLocks noChangeArrowheads="1"/>
          </p:cNvSpPr>
          <p:nvPr/>
        </p:nvSpPr>
        <p:spPr bwMode="auto">
          <a:xfrm>
            <a:off x="7228937" y="4343400"/>
            <a:ext cx="4343400" cy="477054"/>
          </a:xfrm>
          <a:prstGeom prst="rect">
            <a:avLst/>
          </a:prstGeom>
          <a:solidFill>
            <a:schemeClr val="accent5">
              <a:lumMod val="40000"/>
              <a:lumOff val="60000"/>
              <a:alpha val="20000"/>
            </a:schemeClr>
          </a:solidFill>
          <a:ln w="38100">
            <a:solidFill>
              <a:schemeClr val="accent5">
                <a:lumMod val="60000"/>
                <a:lumOff val="40000"/>
              </a:schemeClr>
            </a:solidFill>
          </a:ln>
        </p:spPr>
        <p:txBody>
          <a:bodyPr wrap="square">
            <a:spAutoFit/>
          </a:bodyPr>
          <a:lstStyle/>
          <a:p>
            <a:pPr algn="ctr" eaLnBrk="0" hangingPunct="0">
              <a:lnSpc>
                <a:spcPts val="3000"/>
              </a:lnSpc>
              <a:buClr>
                <a:schemeClr val="accent5">
                  <a:lumMod val="40000"/>
                  <a:lumOff val="60000"/>
                </a:schemeClr>
              </a:buClr>
              <a:buSzPct val="70000"/>
            </a:pPr>
            <a:r>
              <a:rPr lang="en-US" sz="2800" b="1" noProof="1" smtClean="0">
                <a:latin typeface="Consolas" panose="020B0609020204030204" pitchFamily="49" charset="0"/>
              </a:rPr>
              <a:t>Circle</a:t>
            </a:r>
            <a:endParaRPr lang="en-US" sz="2800" b="1" noProof="1">
              <a:latin typeface="Consolas" panose="020B0609020204030204" pitchFamily="49" charset="0"/>
            </a:endParaRPr>
          </a:p>
        </p:txBody>
      </p:sp>
      <p:sp>
        <p:nvSpPr>
          <p:cNvPr id="21" name="Rectangle 20"/>
          <p:cNvSpPr>
            <a:spLocks noChangeArrowheads="1"/>
          </p:cNvSpPr>
          <p:nvPr/>
        </p:nvSpPr>
        <p:spPr bwMode="auto">
          <a:xfrm>
            <a:off x="7228937" y="4824681"/>
            <a:ext cx="4343400" cy="477054"/>
          </a:xfrm>
          <a:prstGeom prst="rect">
            <a:avLst/>
          </a:prstGeom>
          <a:solidFill>
            <a:schemeClr val="accent5">
              <a:lumMod val="40000"/>
              <a:lumOff val="60000"/>
              <a:alpha val="20000"/>
            </a:schemeClr>
          </a:solidFill>
          <a:ln w="38100">
            <a:solidFill>
              <a:schemeClr val="accent5">
                <a:lumMod val="60000"/>
                <a:lumOff val="40000"/>
              </a:schemeClr>
            </a:solidFill>
          </a:ln>
        </p:spPr>
        <p:txBody>
          <a:bodyPr wrap="square">
            <a:spAutoFit/>
          </a:bodyPr>
          <a:lstStyle/>
          <a:p>
            <a:pPr eaLnBrk="0" hangingPunct="0">
              <a:lnSpc>
                <a:spcPts val="3000"/>
              </a:lnSpc>
              <a:buClr>
                <a:schemeClr val="accent5">
                  <a:lumMod val="40000"/>
                  <a:lumOff val="60000"/>
                </a:schemeClr>
              </a:buClr>
              <a:buSzPct val="70000"/>
            </a:pPr>
            <a:r>
              <a:rPr lang="en-US" sz="2800" b="1" noProof="1" smtClean="0">
                <a:latin typeface="Consolas" panose="020B0609020204030204" pitchFamily="49" charset="0"/>
              </a:rPr>
              <a:t>-double radius</a:t>
            </a:r>
          </a:p>
        </p:txBody>
      </p:sp>
      <p:sp>
        <p:nvSpPr>
          <p:cNvPr id="22" name="Rectangle 21"/>
          <p:cNvSpPr>
            <a:spLocks noChangeArrowheads="1"/>
          </p:cNvSpPr>
          <p:nvPr/>
        </p:nvSpPr>
        <p:spPr bwMode="auto">
          <a:xfrm>
            <a:off x="7228937" y="5296972"/>
            <a:ext cx="4343400" cy="783431"/>
          </a:xfrm>
          <a:prstGeom prst="rect">
            <a:avLst/>
          </a:prstGeom>
          <a:solidFill>
            <a:schemeClr val="accent5">
              <a:lumMod val="40000"/>
              <a:lumOff val="60000"/>
              <a:alpha val="20000"/>
            </a:schemeClr>
          </a:solidFill>
          <a:ln w="38100">
            <a:solidFill>
              <a:schemeClr val="accent5">
                <a:lumMod val="60000"/>
                <a:lumOff val="40000"/>
              </a:schemeClr>
            </a:solidFill>
          </a:ln>
        </p:spPr>
        <p:txBody>
          <a:bodyPr wrap="square">
            <a:spAutoFit/>
          </a:bodyPr>
          <a:lstStyle/>
          <a:p>
            <a:pPr eaLnBrk="0" hangingPunct="0">
              <a:lnSpc>
                <a:spcPts val="3000"/>
              </a:lnSpc>
              <a:buClr>
                <a:schemeClr val="accent5">
                  <a:lumMod val="40000"/>
                  <a:lumOff val="60000"/>
                </a:schemeClr>
              </a:buClr>
              <a:buSzPct val="70000"/>
            </a:pPr>
            <a:r>
              <a:rPr lang="en-US" sz="2800" b="1" noProof="1" smtClean="0">
                <a:latin typeface="Consolas" panose="020B0609020204030204" pitchFamily="49" charset="0"/>
              </a:rPr>
              <a:t>+CalculatePerimeter</a:t>
            </a:r>
            <a:endParaRPr lang="en-US" sz="2800" b="1" noProof="1">
              <a:latin typeface="Consolas" panose="020B0609020204030204" pitchFamily="49" charset="0"/>
            </a:endParaRPr>
          </a:p>
          <a:p>
            <a:pPr eaLnBrk="0" hangingPunct="0">
              <a:lnSpc>
                <a:spcPts val="3000"/>
              </a:lnSpc>
              <a:buClr>
                <a:schemeClr val="accent5">
                  <a:lumMod val="40000"/>
                  <a:lumOff val="60000"/>
                </a:schemeClr>
              </a:buClr>
              <a:buSzPct val="70000"/>
            </a:pPr>
            <a:r>
              <a:rPr lang="en-US" sz="2800" b="1" noProof="1" smtClean="0">
                <a:latin typeface="Consolas" panose="020B0609020204030204" pitchFamily="49" charset="0"/>
              </a:rPr>
              <a:t>+CalculateArea</a:t>
            </a:r>
            <a:endParaRPr lang="en-US" sz="2800" b="1" noProof="1">
              <a:latin typeface="Consolas" panose="020B0609020204030204" pitchFamily="49" charset="0"/>
            </a:endParaRPr>
          </a:p>
        </p:txBody>
      </p:sp>
      <p:sp>
        <p:nvSpPr>
          <p:cNvPr id="9" name="Bent Arrow 8"/>
          <p:cNvSpPr/>
          <p:nvPr/>
        </p:nvSpPr>
        <p:spPr>
          <a:xfrm rot="5400000">
            <a:off x="8925164" y="3271760"/>
            <a:ext cx="813816" cy="8686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800">
              <a:solidFill>
                <a:schemeClr val="tx1"/>
              </a:solidFill>
            </a:endParaRPr>
          </a:p>
        </p:txBody>
      </p:sp>
      <p:sp>
        <p:nvSpPr>
          <p:cNvPr id="28" name="Bent Arrow 27"/>
          <p:cNvSpPr/>
          <p:nvPr/>
        </p:nvSpPr>
        <p:spPr>
          <a:xfrm rot="16200000" flipH="1">
            <a:off x="2235644" y="3273552"/>
            <a:ext cx="813816" cy="8686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800">
              <a:solidFill>
                <a:schemeClr val="tx1"/>
              </a:solidFill>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09949" y="1304375"/>
            <a:ext cx="2835995" cy="1595247"/>
          </a:xfrm>
          <a:prstGeom prst="rect">
            <a:avLst/>
          </a:prstGeom>
        </p:spPr>
      </p:pic>
    </p:spTree>
    <p:extLst>
      <p:ext uri="{BB962C8B-B14F-4D97-AF65-F5344CB8AC3E}">
        <p14:creationId xmlns:p14="http://schemas.microsoft.com/office/powerpoint/2010/main" val="11126988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0" grpId="0" animBg="1"/>
      <p:bldP spid="13" grpId="0" animBg="1"/>
      <p:bldP spid="15" grpId="0" animBg="1"/>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chorCtr="0"/>
          <a:lstStyle/>
          <a:p>
            <a:pPr>
              <a:lnSpc>
                <a:spcPts val="4000"/>
              </a:lnSpc>
              <a:defRPr/>
            </a:pPr>
            <a:r>
              <a:rPr lang="bg-BG" sz="4000" dirty="0" smtClean="0"/>
              <a:t>Задача</a:t>
            </a:r>
            <a:r>
              <a:rPr lang="en-US" sz="4000" dirty="0" smtClean="0"/>
              <a:t>: </a:t>
            </a:r>
            <a:r>
              <a:rPr lang="bg-BG" sz="4000" dirty="0" smtClean="0"/>
              <a:t>Фигури</a:t>
            </a:r>
            <a:endParaRPr lang="bg-BG" sz="4000" dirty="0"/>
          </a:p>
        </p:txBody>
      </p:sp>
      <p:sp>
        <p:nvSpPr>
          <p:cNvPr id="5" name="Slide Number Placeholder 4"/>
          <p:cNvSpPr>
            <a:spLocks noGrp="1"/>
          </p:cNvSpPr>
          <p:nvPr>
            <p:ph type="sldNum" sz="quarter" idx="4"/>
          </p:nvPr>
        </p:nvSpPr>
        <p:spPr/>
        <p:txBody>
          <a:bodyPr/>
          <a:lstStyle/>
          <a:p>
            <a:fld id="{C014DD1E-5D91-48A3-AD6D-45FBA980D106}" type="slidenum">
              <a:rPr lang="en-US" smtClean="0"/>
              <a:pPr/>
              <a:t>13</a:t>
            </a:fld>
            <a:endParaRPr lang="en-US" dirty="0"/>
          </a:p>
        </p:txBody>
      </p:sp>
      <p:sp>
        <p:nvSpPr>
          <p:cNvPr id="11" name="Text Placeholder 5"/>
          <p:cNvSpPr txBox="1">
            <a:spLocks/>
          </p:cNvSpPr>
          <p:nvPr/>
        </p:nvSpPr>
        <p:spPr>
          <a:xfrm>
            <a:off x="379412" y="1024680"/>
            <a:ext cx="11430000" cy="556227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200" dirty="0" smtClean="0">
                <a:solidFill>
                  <a:schemeClr val="accent1">
                    <a:lumMod val="20000"/>
                    <a:lumOff val="80000"/>
                  </a:schemeClr>
                </a:solidFill>
              </a:rPr>
              <a:t>public </a:t>
            </a:r>
            <a:r>
              <a:rPr lang="en-US" sz="3200" dirty="0" smtClean="0">
                <a:solidFill>
                  <a:schemeClr val="tx2">
                    <a:lumMod val="75000"/>
                  </a:schemeClr>
                </a:solidFill>
              </a:rPr>
              <a:t>abstract</a:t>
            </a:r>
            <a:r>
              <a:rPr lang="en-US" sz="3200" dirty="0" smtClean="0">
                <a:solidFill>
                  <a:schemeClr val="accent1">
                    <a:lumMod val="20000"/>
                    <a:lumOff val="80000"/>
                  </a:schemeClr>
                </a:solidFill>
              </a:rPr>
              <a:t> class Shape</a:t>
            </a:r>
          </a:p>
          <a:p>
            <a:r>
              <a:rPr lang="en-US" sz="3200" dirty="0" smtClean="0">
                <a:solidFill>
                  <a:schemeClr val="accent1">
                    <a:lumMod val="20000"/>
                    <a:lumOff val="80000"/>
                  </a:schemeClr>
                </a:solidFill>
              </a:rPr>
              <a:t>{</a:t>
            </a:r>
          </a:p>
          <a:p>
            <a:r>
              <a:rPr lang="en-US" sz="3200" dirty="0" smtClean="0">
                <a:solidFill>
                  <a:schemeClr val="accent1">
                    <a:lumMod val="20000"/>
                    <a:lumOff val="80000"/>
                  </a:schemeClr>
                </a:solidFill>
              </a:rPr>
              <a:t>    public </a:t>
            </a:r>
            <a:r>
              <a:rPr lang="en-US" sz="3200" dirty="0" smtClean="0">
                <a:solidFill>
                  <a:schemeClr val="tx2">
                    <a:lumMod val="75000"/>
                  </a:schemeClr>
                </a:solidFill>
              </a:rPr>
              <a:t>abstract</a:t>
            </a:r>
            <a:r>
              <a:rPr lang="en-US" sz="3200" dirty="0" smtClean="0">
                <a:solidFill>
                  <a:schemeClr val="accent1">
                    <a:lumMod val="20000"/>
                    <a:lumOff val="80000"/>
                  </a:schemeClr>
                </a:solidFill>
              </a:rPr>
              <a:t> double CalculatePerimeter();</a:t>
            </a:r>
          </a:p>
          <a:p>
            <a:endParaRPr lang="en-US" sz="3200" dirty="0" smtClean="0">
              <a:solidFill>
                <a:schemeClr val="accent1">
                  <a:lumMod val="20000"/>
                  <a:lumOff val="80000"/>
                </a:schemeClr>
              </a:solidFill>
            </a:endParaRPr>
          </a:p>
          <a:p>
            <a:r>
              <a:rPr lang="en-US" sz="3200" dirty="0" smtClean="0">
                <a:solidFill>
                  <a:schemeClr val="accent1">
                    <a:lumMod val="20000"/>
                    <a:lumOff val="80000"/>
                  </a:schemeClr>
                </a:solidFill>
              </a:rPr>
              <a:t>    public </a:t>
            </a:r>
            <a:r>
              <a:rPr lang="en-US" sz="3200" dirty="0" smtClean="0">
                <a:solidFill>
                  <a:schemeClr val="tx2">
                    <a:lumMod val="75000"/>
                  </a:schemeClr>
                </a:solidFill>
              </a:rPr>
              <a:t>abstract</a:t>
            </a:r>
            <a:r>
              <a:rPr lang="en-US" sz="3200" dirty="0" smtClean="0">
                <a:solidFill>
                  <a:schemeClr val="accent1">
                    <a:lumMod val="20000"/>
                    <a:lumOff val="80000"/>
                  </a:schemeClr>
                </a:solidFill>
              </a:rPr>
              <a:t> double CalculateArea();</a:t>
            </a:r>
          </a:p>
          <a:p>
            <a:endParaRPr lang="en-US" sz="3200" dirty="0" smtClean="0">
              <a:solidFill>
                <a:schemeClr val="accent1">
                  <a:lumMod val="20000"/>
                  <a:lumOff val="80000"/>
                </a:schemeClr>
              </a:solidFill>
            </a:endParaRPr>
          </a:p>
          <a:p>
            <a:r>
              <a:rPr lang="en-US" sz="3200" dirty="0" smtClean="0">
                <a:solidFill>
                  <a:schemeClr val="accent1">
                    <a:lumMod val="20000"/>
                    <a:lumOff val="80000"/>
                  </a:schemeClr>
                </a:solidFill>
              </a:rPr>
              <a:t>    public </a:t>
            </a:r>
            <a:r>
              <a:rPr lang="en-US" sz="3200" dirty="0" smtClean="0">
                <a:solidFill>
                  <a:schemeClr val="tx2">
                    <a:lumMod val="75000"/>
                  </a:schemeClr>
                </a:solidFill>
              </a:rPr>
              <a:t>virtual</a:t>
            </a:r>
            <a:r>
              <a:rPr lang="en-US" sz="3200" dirty="0" smtClean="0">
                <a:solidFill>
                  <a:schemeClr val="accent1">
                    <a:lumMod val="20000"/>
                    <a:lumOff val="80000"/>
                  </a:schemeClr>
                </a:solidFill>
              </a:rPr>
              <a:t> string Draw()</a:t>
            </a:r>
          </a:p>
          <a:p>
            <a:r>
              <a:rPr lang="en-US" sz="3200" dirty="0" smtClean="0">
                <a:solidFill>
                  <a:schemeClr val="accent1">
                    <a:lumMod val="20000"/>
                    <a:lumOff val="80000"/>
                  </a:schemeClr>
                </a:solidFill>
              </a:rPr>
              <a:t>    {</a:t>
            </a:r>
          </a:p>
          <a:p>
            <a:r>
              <a:rPr lang="en-US" sz="3200" dirty="0" smtClean="0">
                <a:solidFill>
                  <a:schemeClr val="accent1">
                    <a:lumMod val="20000"/>
                    <a:lumOff val="80000"/>
                  </a:schemeClr>
                </a:solidFill>
              </a:rPr>
              <a:t>        return "Drawing ";</a:t>
            </a:r>
          </a:p>
          <a:p>
            <a:r>
              <a:rPr lang="en-US" sz="3200" dirty="0" smtClean="0">
                <a:solidFill>
                  <a:schemeClr val="accent1">
                    <a:lumMod val="20000"/>
                    <a:lumOff val="80000"/>
                  </a:schemeClr>
                </a:solidFill>
              </a:rPr>
              <a:t>    }</a:t>
            </a:r>
          </a:p>
          <a:p>
            <a:r>
              <a:rPr lang="en-US" sz="3200" dirty="0" smtClean="0">
                <a:solidFill>
                  <a:schemeClr val="accent1">
                    <a:lumMod val="20000"/>
                    <a:lumOff val="80000"/>
                  </a:schemeClr>
                </a:solidFill>
              </a:rPr>
              <a:t>}</a:t>
            </a:r>
            <a:endParaRPr lang="en-US" sz="3200" dirty="0">
              <a:solidFill>
                <a:schemeClr val="accent1">
                  <a:lumMod val="20000"/>
                  <a:lumOff val="80000"/>
                </a:schemeClr>
              </a:solidFill>
            </a:endParaRPr>
          </a:p>
        </p:txBody>
      </p:sp>
    </p:spTree>
    <p:extLst>
      <p:ext uri="{BB962C8B-B14F-4D97-AF65-F5344CB8AC3E}">
        <p14:creationId xmlns:p14="http://schemas.microsoft.com/office/powerpoint/2010/main" val="325170841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chorCtr="0"/>
          <a:lstStyle/>
          <a:p>
            <a:pPr>
              <a:lnSpc>
                <a:spcPts val="4000"/>
              </a:lnSpc>
              <a:defRPr/>
            </a:pPr>
            <a:r>
              <a:rPr lang="bg-BG" sz="4000" dirty="0" smtClean="0"/>
              <a:t>Задача</a:t>
            </a:r>
            <a:r>
              <a:rPr lang="en-US" sz="4000" dirty="0" smtClean="0"/>
              <a:t>: </a:t>
            </a:r>
            <a:r>
              <a:rPr lang="bg-BG" dirty="0" smtClean="0"/>
              <a:t>Фигури</a:t>
            </a:r>
            <a:r>
              <a:rPr lang="en-US" dirty="0" smtClean="0"/>
              <a:t> (2)</a:t>
            </a:r>
            <a:endParaRPr lang="bg-BG" sz="4000" dirty="0"/>
          </a:p>
        </p:txBody>
      </p:sp>
      <p:sp>
        <p:nvSpPr>
          <p:cNvPr id="5" name="Slide Number Placeholder 4"/>
          <p:cNvSpPr>
            <a:spLocks noGrp="1"/>
          </p:cNvSpPr>
          <p:nvPr>
            <p:ph type="sldNum" sz="quarter" idx="4"/>
          </p:nvPr>
        </p:nvSpPr>
        <p:spPr/>
        <p:txBody>
          <a:bodyPr/>
          <a:lstStyle/>
          <a:p>
            <a:fld id="{C014DD1E-5D91-48A3-AD6D-45FBA980D106}" type="slidenum">
              <a:rPr lang="en-US" smtClean="0"/>
              <a:pPr/>
              <a:t>14</a:t>
            </a:fld>
            <a:endParaRPr lang="en-US" dirty="0"/>
          </a:p>
        </p:txBody>
      </p:sp>
      <p:sp>
        <p:nvSpPr>
          <p:cNvPr id="11" name="Text Placeholder 5"/>
          <p:cNvSpPr txBox="1">
            <a:spLocks/>
          </p:cNvSpPr>
          <p:nvPr/>
        </p:nvSpPr>
        <p:spPr>
          <a:xfrm>
            <a:off x="379412" y="1024680"/>
            <a:ext cx="11430000" cy="5223720"/>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a:solidFill>
                  <a:schemeClr val="accent1">
                    <a:lumMod val="20000"/>
                    <a:lumOff val="80000"/>
                  </a:schemeClr>
                </a:solidFill>
              </a:rPr>
              <a:t>public class Rectangle : Shape</a:t>
            </a:r>
          </a:p>
          <a:p>
            <a:r>
              <a:rPr lang="en-US" sz="2800" dirty="0" smtClean="0">
                <a:solidFill>
                  <a:schemeClr val="accent1">
                    <a:lumMod val="20000"/>
                    <a:lumOff val="80000"/>
                  </a:schemeClr>
                </a:solidFill>
              </a:rPr>
              <a:t>{</a:t>
            </a:r>
          </a:p>
          <a:p>
            <a:r>
              <a:rPr lang="en-US" sz="2800" dirty="0">
                <a:solidFill>
                  <a:schemeClr val="accent1">
                    <a:lumMod val="20000"/>
                    <a:lumOff val="80000"/>
                  </a:schemeClr>
                </a:solidFill>
              </a:rPr>
              <a:t> </a:t>
            </a:r>
            <a:r>
              <a:rPr lang="en-US" sz="2800" dirty="0" smtClean="0">
                <a:solidFill>
                  <a:schemeClr val="accent1">
                    <a:lumMod val="20000"/>
                    <a:lumOff val="80000"/>
                  </a:schemeClr>
                </a:solidFill>
              </a:rPr>
              <a:t> //</a:t>
            </a:r>
            <a:r>
              <a:rPr lang="en-US" sz="2800" dirty="0" smtClean="0">
                <a:solidFill>
                  <a:schemeClr val="tx2">
                    <a:lumMod val="75000"/>
                  </a:schemeClr>
                </a:solidFill>
              </a:rPr>
              <a:t>TODO:</a:t>
            </a:r>
            <a:r>
              <a:rPr lang="en-US" sz="2800" dirty="0" smtClean="0">
                <a:solidFill>
                  <a:schemeClr val="accent1">
                    <a:lumMod val="20000"/>
                    <a:lumOff val="80000"/>
                  </a:schemeClr>
                </a:solidFill>
              </a:rPr>
              <a:t> </a:t>
            </a:r>
            <a:r>
              <a:rPr lang="bg-BG" sz="2800" dirty="0" smtClean="0">
                <a:solidFill>
                  <a:schemeClr val="accent1">
                    <a:lumMod val="20000"/>
                    <a:lumOff val="80000"/>
                  </a:schemeClr>
                </a:solidFill>
              </a:rPr>
              <a:t>Добавете полета и конструктор</a:t>
            </a:r>
            <a:endParaRPr lang="en-US" sz="2800" dirty="0">
              <a:solidFill>
                <a:schemeClr val="accent1">
                  <a:lumMod val="20000"/>
                  <a:lumOff val="80000"/>
                </a:schemeClr>
              </a:solidFill>
            </a:endParaRPr>
          </a:p>
          <a:p>
            <a:r>
              <a:rPr lang="en-US" sz="2800" dirty="0">
                <a:solidFill>
                  <a:schemeClr val="accent1">
                    <a:lumMod val="20000"/>
                    <a:lumOff val="80000"/>
                  </a:schemeClr>
                </a:solidFill>
              </a:rPr>
              <a:t>  </a:t>
            </a:r>
            <a:r>
              <a:rPr lang="en-US" sz="2800" dirty="0" smtClean="0">
                <a:solidFill>
                  <a:schemeClr val="accent1">
                    <a:lumMod val="20000"/>
                    <a:lumOff val="80000"/>
                  </a:schemeClr>
                </a:solidFill>
              </a:rPr>
              <a:t>public </a:t>
            </a:r>
            <a:r>
              <a:rPr lang="en-US" sz="2800" dirty="0">
                <a:solidFill>
                  <a:schemeClr val="accent1">
                    <a:lumMod val="20000"/>
                    <a:lumOff val="80000"/>
                  </a:schemeClr>
                </a:solidFill>
              </a:rPr>
              <a:t>override double </a:t>
            </a:r>
            <a:r>
              <a:rPr lang="en-US" sz="2800" dirty="0" smtClean="0">
                <a:solidFill>
                  <a:schemeClr val="accent1">
                    <a:lumMod val="20000"/>
                    <a:lumOff val="80000"/>
                  </a:schemeClr>
                </a:solidFill>
              </a:rPr>
              <a:t>CalculatePerimeter()</a:t>
            </a:r>
            <a:endParaRPr lang="en-US" sz="2800" dirty="0">
              <a:solidFill>
                <a:schemeClr val="accent1">
                  <a:lumMod val="20000"/>
                  <a:lumOff val="80000"/>
                </a:schemeClr>
              </a:solidFill>
            </a:endParaRPr>
          </a:p>
          <a:p>
            <a:pPr>
              <a:spcAft>
                <a:spcPts val="1200"/>
              </a:spcAft>
            </a:pPr>
            <a:r>
              <a:rPr lang="bg-BG" sz="2800" dirty="0" smtClean="0">
                <a:solidFill>
                  <a:schemeClr val="accent1">
                    <a:lumMod val="20000"/>
                    <a:lumOff val="80000"/>
                  </a:schemeClr>
                </a:solidFill>
              </a:rPr>
              <a:t>  </a:t>
            </a:r>
            <a:r>
              <a:rPr lang="en-US" sz="2800" dirty="0" smtClean="0">
                <a:solidFill>
                  <a:schemeClr val="accent1">
                    <a:lumMod val="20000"/>
                    <a:lumOff val="80000"/>
                  </a:schemeClr>
                </a:solidFill>
              </a:rPr>
              <a:t>{</a:t>
            </a:r>
            <a:r>
              <a:rPr lang="bg-BG" sz="2800" dirty="0" smtClean="0">
                <a:solidFill>
                  <a:schemeClr val="accent1">
                    <a:lumMod val="20000"/>
                    <a:lumOff val="80000"/>
                  </a:schemeClr>
                </a:solidFill>
              </a:rPr>
              <a:t> </a:t>
            </a:r>
            <a:r>
              <a:rPr lang="en-US" sz="2800" dirty="0" smtClean="0">
                <a:solidFill>
                  <a:schemeClr val="tx2">
                    <a:lumMod val="75000"/>
                  </a:schemeClr>
                </a:solidFill>
              </a:rPr>
              <a:t>return this.sideA </a:t>
            </a:r>
            <a:r>
              <a:rPr lang="en-US" sz="2800" dirty="0">
                <a:solidFill>
                  <a:schemeClr val="tx2">
                    <a:lumMod val="75000"/>
                  </a:schemeClr>
                </a:solidFill>
              </a:rPr>
              <a:t>* 2 + </a:t>
            </a:r>
            <a:r>
              <a:rPr lang="en-US" sz="2800" dirty="0" smtClean="0">
                <a:solidFill>
                  <a:schemeClr val="tx2">
                    <a:lumMod val="75000"/>
                  </a:schemeClr>
                </a:solidFill>
              </a:rPr>
              <a:t>this.sideB </a:t>
            </a:r>
            <a:r>
              <a:rPr lang="en-US" sz="2800" dirty="0">
                <a:solidFill>
                  <a:schemeClr val="tx2">
                    <a:lumMod val="75000"/>
                  </a:schemeClr>
                </a:solidFill>
              </a:rPr>
              <a:t>* 2</a:t>
            </a:r>
            <a:r>
              <a:rPr lang="en-US" sz="2800" dirty="0" smtClean="0">
                <a:solidFill>
                  <a:schemeClr val="tx2">
                    <a:lumMod val="75000"/>
                  </a:schemeClr>
                </a:solidFill>
              </a:rPr>
              <a:t>;</a:t>
            </a:r>
            <a:r>
              <a:rPr lang="bg-BG" sz="2800" dirty="0" smtClean="0">
                <a:solidFill>
                  <a:schemeClr val="accent1">
                    <a:lumMod val="20000"/>
                    <a:lumOff val="80000"/>
                  </a:schemeClr>
                </a:solidFill>
              </a:rPr>
              <a:t> </a:t>
            </a:r>
            <a:r>
              <a:rPr lang="en-US" sz="2800" dirty="0" smtClean="0">
                <a:solidFill>
                  <a:schemeClr val="accent1">
                    <a:lumMod val="20000"/>
                    <a:lumOff val="80000"/>
                  </a:schemeClr>
                </a:solidFill>
              </a:rPr>
              <a:t>}</a:t>
            </a:r>
            <a:endParaRPr lang="en-US" sz="2800" dirty="0">
              <a:solidFill>
                <a:schemeClr val="accent1">
                  <a:lumMod val="20000"/>
                  <a:lumOff val="80000"/>
                </a:schemeClr>
              </a:solidFill>
            </a:endParaRPr>
          </a:p>
          <a:p>
            <a:pPr>
              <a:spcAft>
                <a:spcPts val="1200"/>
              </a:spcAft>
            </a:pPr>
            <a:r>
              <a:rPr lang="bg-BG" sz="2800" dirty="0" smtClean="0">
                <a:solidFill>
                  <a:schemeClr val="accent1">
                    <a:lumMod val="20000"/>
                    <a:lumOff val="80000"/>
                  </a:schemeClr>
                </a:solidFill>
              </a:rPr>
              <a:t>  </a:t>
            </a:r>
            <a:r>
              <a:rPr lang="en-US" sz="2800" dirty="0" smtClean="0">
                <a:solidFill>
                  <a:schemeClr val="accent1">
                    <a:lumMod val="20000"/>
                    <a:lumOff val="80000"/>
                  </a:schemeClr>
                </a:solidFill>
              </a:rPr>
              <a:t>public </a:t>
            </a:r>
            <a:r>
              <a:rPr lang="en-US" sz="2800" dirty="0">
                <a:solidFill>
                  <a:schemeClr val="accent1">
                    <a:lumMod val="20000"/>
                    <a:lumOff val="80000"/>
                  </a:schemeClr>
                </a:solidFill>
              </a:rPr>
              <a:t>override double </a:t>
            </a:r>
            <a:r>
              <a:rPr lang="en-US" sz="2800" dirty="0" err="1">
                <a:solidFill>
                  <a:schemeClr val="accent1">
                    <a:lumMod val="20000"/>
                    <a:lumOff val="80000"/>
                  </a:schemeClr>
                </a:solidFill>
              </a:rPr>
              <a:t>CalculateArea</a:t>
            </a:r>
            <a:r>
              <a:rPr lang="en-US" sz="2800" dirty="0">
                <a:solidFill>
                  <a:schemeClr val="accent1">
                    <a:lumMod val="20000"/>
                    <a:lumOff val="80000"/>
                  </a:schemeClr>
                </a:solidFill>
              </a:rPr>
              <a:t>()</a:t>
            </a:r>
          </a:p>
          <a:p>
            <a:pPr>
              <a:spcAft>
                <a:spcPts val="1200"/>
              </a:spcAft>
            </a:pPr>
            <a:r>
              <a:rPr lang="bg-BG" sz="2800" dirty="0" smtClean="0">
                <a:solidFill>
                  <a:schemeClr val="accent1">
                    <a:lumMod val="20000"/>
                    <a:lumOff val="80000"/>
                  </a:schemeClr>
                </a:solidFill>
              </a:rPr>
              <a:t>  </a:t>
            </a:r>
            <a:r>
              <a:rPr lang="en-US" sz="2800" dirty="0" smtClean="0">
                <a:solidFill>
                  <a:schemeClr val="accent1">
                    <a:lumMod val="20000"/>
                    <a:lumOff val="80000"/>
                  </a:schemeClr>
                </a:solidFill>
              </a:rPr>
              <a:t>{</a:t>
            </a:r>
            <a:r>
              <a:rPr lang="bg-BG" sz="2800" dirty="0" smtClean="0">
                <a:solidFill>
                  <a:schemeClr val="accent1">
                    <a:lumMod val="20000"/>
                    <a:lumOff val="80000"/>
                  </a:schemeClr>
                </a:solidFill>
              </a:rPr>
              <a:t> </a:t>
            </a:r>
            <a:r>
              <a:rPr lang="en-US" sz="2800" dirty="0" smtClean="0">
                <a:solidFill>
                  <a:schemeClr val="tx2">
                    <a:lumMod val="75000"/>
                  </a:schemeClr>
                </a:solidFill>
              </a:rPr>
              <a:t>return this.sideA </a:t>
            </a:r>
            <a:r>
              <a:rPr lang="en-US" sz="2800" dirty="0">
                <a:solidFill>
                  <a:schemeClr val="tx2">
                    <a:lumMod val="75000"/>
                  </a:schemeClr>
                </a:solidFill>
              </a:rPr>
              <a:t>* </a:t>
            </a:r>
            <a:r>
              <a:rPr lang="en-US" sz="2800" dirty="0" err="1">
                <a:solidFill>
                  <a:schemeClr val="tx2">
                    <a:lumMod val="75000"/>
                  </a:schemeClr>
                </a:solidFill>
              </a:rPr>
              <a:t>this.sideB</a:t>
            </a:r>
            <a:r>
              <a:rPr lang="en-US" sz="2800" dirty="0" smtClean="0">
                <a:solidFill>
                  <a:schemeClr val="tx2">
                    <a:lumMod val="75000"/>
                  </a:schemeClr>
                </a:solidFill>
              </a:rPr>
              <a:t>;</a:t>
            </a:r>
            <a:r>
              <a:rPr lang="bg-BG" sz="2800" dirty="0" smtClean="0">
                <a:solidFill>
                  <a:schemeClr val="tx2">
                    <a:lumMod val="75000"/>
                  </a:schemeClr>
                </a:solidFill>
              </a:rPr>
              <a:t> </a:t>
            </a:r>
            <a:r>
              <a:rPr lang="en-US" sz="2800" dirty="0" smtClean="0">
                <a:solidFill>
                  <a:schemeClr val="accent1">
                    <a:lumMod val="20000"/>
                    <a:lumOff val="80000"/>
                  </a:schemeClr>
                </a:solidFill>
              </a:rPr>
              <a:t>}</a:t>
            </a:r>
            <a:endParaRPr lang="en-US" sz="2800" dirty="0">
              <a:solidFill>
                <a:schemeClr val="accent1">
                  <a:lumMod val="20000"/>
                  <a:lumOff val="80000"/>
                </a:schemeClr>
              </a:solidFill>
            </a:endParaRPr>
          </a:p>
          <a:p>
            <a:pPr>
              <a:spcAft>
                <a:spcPts val="1200"/>
              </a:spcAft>
            </a:pPr>
            <a:r>
              <a:rPr lang="bg-BG" sz="2800" dirty="0" smtClean="0">
                <a:solidFill>
                  <a:schemeClr val="accent1">
                    <a:lumMod val="20000"/>
                    <a:lumOff val="80000"/>
                  </a:schemeClr>
                </a:solidFill>
              </a:rPr>
              <a:t>  </a:t>
            </a:r>
            <a:r>
              <a:rPr lang="en-US" sz="2800" dirty="0" smtClean="0">
                <a:solidFill>
                  <a:schemeClr val="accent1">
                    <a:lumMod val="20000"/>
                    <a:lumOff val="80000"/>
                  </a:schemeClr>
                </a:solidFill>
              </a:rPr>
              <a:t>public </a:t>
            </a:r>
            <a:r>
              <a:rPr lang="en-US" sz="2800" dirty="0">
                <a:solidFill>
                  <a:schemeClr val="accent1">
                    <a:lumMod val="20000"/>
                    <a:lumOff val="80000"/>
                  </a:schemeClr>
                </a:solidFill>
              </a:rPr>
              <a:t>sealed override string Draw()</a:t>
            </a:r>
          </a:p>
          <a:p>
            <a:pPr>
              <a:spcAft>
                <a:spcPts val="1200"/>
              </a:spcAft>
            </a:pPr>
            <a:r>
              <a:rPr lang="bg-BG" sz="2800" dirty="0" smtClean="0">
                <a:solidFill>
                  <a:schemeClr val="accent1">
                    <a:lumMod val="20000"/>
                    <a:lumOff val="80000"/>
                  </a:schemeClr>
                </a:solidFill>
              </a:rPr>
              <a:t>  </a:t>
            </a:r>
            <a:r>
              <a:rPr lang="en-US" sz="2800" dirty="0" smtClean="0">
                <a:solidFill>
                  <a:schemeClr val="accent1">
                    <a:lumMod val="20000"/>
                    <a:lumOff val="80000"/>
                  </a:schemeClr>
                </a:solidFill>
              </a:rPr>
              <a:t>{</a:t>
            </a:r>
            <a:r>
              <a:rPr lang="bg-BG" sz="2800" dirty="0" smtClean="0">
                <a:solidFill>
                  <a:schemeClr val="accent1">
                    <a:lumMod val="20000"/>
                    <a:lumOff val="80000"/>
                  </a:schemeClr>
                </a:solidFill>
              </a:rPr>
              <a:t> </a:t>
            </a:r>
            <a:r>
              <a:rPr lang="en-US" sz="2800" dirty="0" smtClean="0">
                <a:solidFill>
                  <a:schemeClr val="tx2">
                    <a:lumMod val="75000"/>
                  </a:schemeClr>
                </a:solidFill>
              </a:rPr>
              <a:t>return </a:t>
            </a:r>
            <a:r>
              <a:rPr lang="en-US" sz="2800" dirty="0" err="1">
                <a:solidFill>
                  <a:schemeClr val="tx2">
                    <a:lumMod val="75000"/>
                  </a:schemeClr>
                </a:solidFill>
              </a:rPr>
              <a:t>base.Draw</a:t>
            </a:r>
            <a:r>
              <a:rPr lang="en-US" sz="2800" dirty="0">
                <a:solidFill>
                  <a:schemeClr val="tx2">
                    <a:lumMod val="75000"/>
                  </a:schemeClr>
                </a:solidFill>
              </a:rPr>
              <a:t>() + "Rectangle</a:t>
            </a:r>
            <a:r>
              <a:rPr lang="en-US" sz="2800" dirty="0" smtClean="0">
                <a:solidFill>
                  <a:schemeClr val="tx2">
                    <a:lumMod val="75000"/>
                  </a:schemeClr>
                </a:solidFill>
              </a:rPr>
              <a:t>";</a:t>
            </a:r>
            <a:r>
              <a:rPr lang="bg-BG" sz="2800" dirty="0" smtClean="0">
                <a:solidFill>
                  <a:schemeClr val="tx2">
                    <a:lumMod val="75000"/>
                  </a:schemeClr>
                </a:solidFill>
              </a:rPr>
              <a:t> </a:t>
            </a:r>
            <a:r>
              <a:rPr lang="en-US" sz="2800" dirty="0" smtClean="0">
                <a:solidFill>
                  <a:schemeClr val="accent1">
                    <a:lumMod val="20000"/>
                    <a:lumOff val="80000"/>
                  </a:schemeClr>
                </a:solidFill>
              </a:rPr>
              <a:t>}</a:t>
            </a:r>
          </a:p>
          <a:p>
            <a:pPr>
              <a:spcAft>
                <a:spcPts val="1200"/>
              </a:spcAft>
            </a:pPr>
            <a:r>
              <a:rPr lang="en-US" sz="2800" dirty="0">
                <a:solidFill>
                  <a:schemeClr val="accent1">
                    <a:lumMod val="20000"/>
                    <a:lumOff val="80000"/>
                  </a:schemeClr>
                </a:solidFill>
              </a:rPr>
              <a:t>}</a:t>
            </a:r>
          </a:p>
        </p:txBody>
      </p:sp>
    </p:spTree>
    <p:extLst>
      <p:ext uri="{BB962C8B-B14F-4D97-AF65-F5344CB8AC3E}">
        <p14:creationId xmlns:p14="http://schemas.microsoft.com/office/powerpoint/2010/main" val="180570953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Solution: </a:t>
            </a:r>
            <a:r>
              <a:rPr lang="en-US" dirty="0" smtClean="0"/>
              <a:t>Shapes (3)</a:t>
            </a:r>
            <a:endParaRPr lang="bg-BG" sz="4000" dirty="0"/>
          </a:p>
        </p:txBody>
      </p:sp>
      <p:sp>
        <p:nvSpPr>
          <p:cNvPr id="5" name="Slide Number Placeholder 4"/>
          <p:cNvSpPr>
            <a:spLocks noGrp="1"/>
          </p:cNvSpPr>
          <p:nvPr>
            <p:ph type="sldNum" sz="quarter" idx="4"/>
          </p:nvPr>
        </p:nvSpPr>
        <p:spPr/>
        <p:txBody>
          <a:bodyPr/>
          <a:lstStyle/>
          <a:p>
            <a:fld id="{C014DD1E-5D91-48A3-AD6D-45FBA980D106}" type="slidenum">
              <a:rPr lang="en-US" smtClean="0"/>
              <a:pPr/>
              <a:t>15</a:t>
            </a:fld>
            <a:endParaRPr lang="en-US" dirty="0"/>
          </a:p>
        </p:txBody>
      </p:sp>
      <p:sp>
        <p:nvSpPr>
          <p:cNvPr id="11" name="Text Placeholder 5"/>
          <p:cNvSpPr txBox="1">
            <a:spLocks/>
          </p:cNvSpPr>
          <p:nvPr/>
        </p:nvSpPr>
        <p:spPr>
          <a:xfrm>
            <a:off x="379412" y="1024680"/>
            <a:ext cx="11430000" cy="5223720"/>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a:solidFill>
                  <a:schemeClr val="accent1">
                    <a:lumMod val="20000"/>
                    <a:lumOff val="80000"/>
                  </a:schemeClr>
                </a:solidFill>
              </a:rPr>
              <a:t>public class </a:t>
            </a:r>
            <a:r>
              <a:rPr lang="en-US" sz="2800" dirty="0" smtClean="0">
                <a:solidFill>
                  <a:schemeClr val="accent1">
                    <a:lumMod val="20000"/>
                    <a:lumOff val="80000"/>
                  </a:schemeClr>
                </a:solidFill>
              </a:rPr>
              <a:t>Circle </a:t>
            </a:r>
            <a:r>
              <a:rPr lang="en-US" sz="2800" dirty="0">
                <a:solidFill>
                  <a:schemeClr val="accent1">
                    <a:lumMod val="20000"/>
                    <a:lumOff val="80000"/>
                  </a:schemeClr>
                </a:solidFill>
              </a:rPr>
              <a:t>: Shape</a:t>
            </a:r>
          </a:p>
          <a:p>
            <a:r>
              <a:rPr lang="en-US" sz="2800" dirty="0">
                <a:solidFill>
                  <a:schemeClr val="accent1">
                    <a:lumMod val="20000"/>
                    <a:lumOff val="80000"/>
                  </a:schemeClr>
                </a:solidFill>
              </a:rPr>
              <a:t>{</a:t>
            </a:r>
          </a:p>
          <a:p>
            <a:r>
              <a:rPr lang="en-US" sz="2800" dirty="0">
                <a:solidFill>
                  <a:schemeClr val="accent1">
                    <a:lumMod val="20000"/>
                    <a:lumOff val="80000"/>
                  </a:schemeClr>
                </a:solidFill>
              </a:rPr>
              <a:t>  //</a:t>
            </a:r>
            <a:r>
              <a:rPr lang="en-US" sz="2800" dirty="0">
                <a:solidFill>
                  <a:schemeClr val="tx2">
                    <a:lumMod val="75000"/>
                  </a:schemeClr>
                </a:solidFill>
              </a:rPr>
              <a:t>TODO:</a:t>
            </a:r>
            <a:r>
              <a:rPr lang="en-US" sz="2800" dirty="0">
                <a:solidFill>
                  <a:schemeClr val="accent1">
                    <a:lumMod val="20000"/>
                    <a:lumOff val="80000"/>
                  </a:schemeClr>
                </a:solidFill>
              </a:rPr>
              <a:t> </a:t>
            </a:r>
            <a:r>
              <a:rPr lang="bg-BG" sz="2800" dirty="0" smtClean="0">
                <a:solidFill>
                  <a:schemeClr val="accent1">
                    <a:lumMod val="20000"/>
                    <a:lumOff val="80000"/>
                  </a:schemeClr>
                </a:solidFill>
              </a:rPr>
              <a:t>Добавете полета и конструктор</a:t>
            </a:r>
            <a:endParaRPr lang="en-US" sz="2800" dirty="0">
              <a:solidFill>
                <a:schemeClr val="accent1">
                  <a:lumMod val="20000"/>
                  <a:lumOff val="80000"/>
                </a:schemeClr>
              </a:solidFill>
            </a:endParaRPr>
          </a:p>
          <a:p>
            <a:r>
              <a:rPr lang="en-US" sz="2800" dirty="0">
                <a:solidFill>
                  <a:schemeClr val="accent1">
                    <a:lumMod val="20000"/>
                    <a:lumOff val="80000"/>
                  </a:schemeClr>
                </a:solidFill>
              </a:rPr>
              <a:t>  public override double </a:t>
            </a:r>
            <a:r>
              <a:rPr lang="en-US" sz="2800" dirty="0" smtClean="0">
                <a:solidFill>
                  <a:schemeClr val="accent1">
                    <a:lumMod val="20000"/>
                    <a:lumOff val="80000"/>
                  </a:schemeClr>
                </a:solidFill>
              </a:rPr>
              <a:t>CalculatePerimeter()</a:t>
            </a:r>
            <a:endParaRPr lang="en-US" sz="2800" dirty="0">
              <a:solidFill>
                <a:schemeClr val="accent1">
                  <a:lumMod val="20000"/>
                  <a:lumOff val="80000"/>
                </a:schemeClr>
              </a:solidFill>
            </a:endParaRPr>
          </a:p>
          <a:p>
            <a:pPr>
              <a:spcAft>
                <a:spcPts val="1200"/>
              </a:spcAft>
            </a:pPr>
            <a:r>
              <a:rPr lang="bg-BG" sz="2800" dirty="0">
                <a:solidFill>
                  <a:schemeClr val="accent1">
                    <a:lumMod val="20000"/>
                    <a:lumOff val="80000"/>
                  </a:schemeClr>
                </a:solidFill>
              </a:rPr>
              <a:t>  </a:t>
            </a:r>
            <a:r>
              <a:rPr lang="en-US" sz="2800" dirty="0">
                <a:solidFill>
                  <a:schemeClr val="accent1">
                    <a:lumMod val="20000"/>
                    <a:lumOff val="80000"/>
                  </a:schemeClr>
                </a:solidFill>
              </a:rPr>
              <a:t>{</a:t>
            </a:r>
            <a:r>
              <a:rPr lang="bg-BG" sz="2800" dirty="0">
                <a:solidFill>
                  <a:schemeClr val="accent1">
                    <a:lumMod val="20000"/>
                    <a:lumOff val="80000"/>
                  </a:schemeClr>
                </a:solidFill>
              </a:rPr>
              <a:t> </a:t>
            </a:r>
            <a:r>
              <a:rPr lang="en-US" sz="2800" dirty="0">
                <a:solidFill>
                  <a:schemeClr val="tx2">
                    <a:lumMod val="75000"/>
                  </a:schemeClr>
                </a:solidFill>
              </a:rPr>
              <a:t>return </a:t>
            </a:r>
            <a:r>
              <a:rPr lang="en-US" sz="2800" dirty="0" smtClean="0">
                <a:solidFill>
                  <a:schemeClr val="tx2">
                    <a:lumMod val="75000"/>
                  </a:schemeClr>
                </a:solidFill>
              </a:rPr>
              <a:t>2 </a:t>
            </a:r>
            <a:r>
              <a:rPr lang="en-US" sz="2800" dirty="0">
                <a:solidFill>
                  <a:schemeClr val="tx2">
                    <a:lumMod val="75000"/>
                  </a:schemeClr>
                </a:solidFill>
              </a:rPr>
              <a:t>* </a:t>
            </a:r>
            <a:r>
              <a:rPr lang="en-US" sz="2800" dirty="0" smtClean="0">
                <a:solidFill>
                  <a:schemeClr val="tx2">
                    <a:lumMod val="75000"/>
                  </a:schemeClr>
                </a:solidFill>
              </a:rPr>
              <a:t>Math.PI </a:t>
            </a:r>
            <a:r>
              <a:rPr lang="en-US" sz="2800" dirty="0">
                <a:solidFill>
                  <a:schemeClr val="tx2">
                    <a:lumMod val="75000"/>
                  </a:schemeClr>
                </a:solidFill>
              </a:rPr>
              <a:t>* </a:t>
            </a:r>
            <a:r>
              <a:rPr lang="en-US" sz="2800" dirty="0" smtClean="0">
                <a:solidFill>
                  <a:schemeClr val="tx2">
                    <a:lumMod val="75000"/>
                  </a:schemeClr>
                </a:solidFill>
              </a:rPr>
              <a:t>this.radius; </a:t>
            </a:r>
            <a:r>
              <a:rPr lang="en-US" sz="2800" dirty="0" smtClean="0">
                <a:solidFill>
                  <a:schemeClr val="accent1">
                    <a:lumMod val="20000"/>
                    <a:lumOff val="80000"/>
                  </a:schemeClr>
                </a:solidFill>
              </a:rPr>
              <a:t>}</a:t>
            </a:r>
            <a:endParaRPr lang="en-US" sz="2800" dirty="0">
              <a:solidFill>
                <a:schemeClr val="accent1">
                  <a:lumMod val="20000"/>
                  <a:lumOff val="80000"/>
                </a:schemeClr>
              </a:solidFill>
            </a:endParaRPr>
          </a:p>
          <a:p>
            <a:pPr>
              <a:spcAft>
                <a:spcPts val="1200"/>
              </a:spcAft>
            </a:pPr>
            <a:r>
              <a:rPr lang="bg-BG" sz="2800" dirty="0">
                <a:solidFill>
                  <a:schemeClr val="accent1">
                    <a:lumMod val="20000"/>
                    <a:lumOff val="80000"/>
                  </a:schemeClr>
                </a:solidFill>
              </a:rPr>
              <a:t>  </a:t>
            </a:r>
            <a:r>
              <a:rPr lang="en-US" sz="2800" dirty="0">
                <a:solidFill>
                  <a:schemeClr val="accent1">
                    <a:lumMod val="20000"/>
                    <a:lumOff val="80000"/>
                  </a:schemeClr>
                </a:solidFill>
              </a:rPr>
              <a:t>public override double </a:t>
            </a:r>
            <a:r>
              <a:rPr lang="en-US" sz="2800" dirty="0" smtClean="0">
                <a:solidFill>
                  <a:schemeClr val="accent1">
                    <a:lumMod val="20000"/>
                    <a:lumOff val="80000"/>
                  </a:schemeClr>
                </a:solidFill>
              </a:rPr>
              <a:t>CalculateArea()</a:t>
            </a:r>
            <a:endParaRPr lang="en-US" sz="2800" dirty="0">
              <a:solidFill>
                <a:schemeClr val="accent1">
                  <a:lumMod val="20000"/>
                  <a:lumOff val="80000"/>
                </a:schemeClr>
              </a:solidFill>
            </a:endParaRPr>
          </a:p>
          <a:p>
            <a:pPr>
              <a:spcAft>
                <a:spcPts val="1200"/>
              </a:spcAft>
            </a:pPr>
            <a:r>
              <a:rPr lang="bg-BG" sz="2800" dirty="0">
                <a:solidFill>
                  <a:schemeClr val="accent1">
                    <a:lumMod val="20000"/>
                    <a:lumOff val="80000"/>
                  </a:schemeClr>
                </a:solidFill>
              </a:rPr>
              <a:t>  </a:t>
            </a:r>
            <a:r>
              <a:rPr lang="en-US" sz="2800" dirty="0">
                <a:solidFill>
                  <a:schemeClr val="accent1">
                    <a:lumMod val="20000"/>
                    <a:lumOff val="80000"/>
                  </a:schemeClr>
                </a:solidFill>
              </a:rPr>
              <a:t>{</a:t>
            </a:r>
            <a:r>
              <a:rPr lang="bg-BG" sz="2800" dirty="0">
                <a:solidFill>
                  <a:schemeClr val="accent1">
                    <a:lumMod val="20000"/>
                    <a:lumOff val="80000"/>
                  </a:schemeClr>
                </a:solidFill>
              </a:rPr>
              <a:t> </a:t>
            </a:r>
            <a:r>
              <a:rPr lang="en-US" sz="2800" dirty="0">
                <a:solidFill>
                  <a:schemeClr val="tx2">
                    <a:lumMod val="75000"/>
                  </a:schemeClr>
                </a:solidFill>
              </a:rPr>
              <a:t>return </a:t>
            </a:r>
            <a:r>
              <a:rPr lang="en-US" sz="2800" dirty="0" smtClean="0">
                <a:solidFill>
                  <a:schemeClr val="tx2">
                    <a:lumMod val="75000"/>
                  </a:schemeClr>
                </a:solidFill>
              </a:rPr>
              <a:t>Math.PI </a:t>
            </a:r>
            <a:r>
              <a:rPr lang="en-US" sz="2800" dirty="0">
                <a:solidFill>
                  <a:schemeClr val="tx2">
                    <a:lumMod val="75000"/>
                  </a:schemeClr>
                </a:solidFill>
              </a:rPr>
              <a:t>* </a:t>
            </a:r>
            <a:r>
              <a:rPr lang="en-US" sz="2800" dirty="0" smtClean="0">
                <a:solidFill>
                  <a:schemeClr val="tx2">
                    <a:lumMod val="75000"/>
                  </a:schemeClr>
                </a:solidFill>
              </a:rPr>
              <a:t>this.radius </a:t>
            </a:r>
            <a:r>
              <a:rPr lang="en-US" sz="2800" dirty="0">
                <a:solidFill>
                  <a:schemeClr val="tx2">
                    <a:lumMod val="75000"/>
                  </a:schemeClr>
                </a:solidFill>
              </a:rPr>
              <a:t>* </a:t>
            </a:r>
            <a:r>
              <a:rPr lang="en-US" sz="2800" dirty="0" smtClean="0">
                <a:solidFill>
                  <a:schemeClr val="tx2">
                    <a:lumMod val="75000"/>
                  </a:schemeClr>
                </a:solidFill>
              </a:rPr>
              <a:t>this.radius;</a:t>
            </a:r>
            <a:r>
              <a:rPr lang="bg-BG" sz="2800" dirty="0" smtClean="0">
                <a:solidFill>
                  <a:schemeClr val="tx2">
                    <a:lumMod val="75000"/>
                  </a:schemeClr>
                </a:solidFill>
              </a:rPr>
              <a:t> </a:t>
            </a:r>
            <a:r>
              <a:rPr lang="en-US" sz="2800" dirty="0">
                <a:solidFill>
                  <a:schemeClr val="accent1">
                    <a:lumMod val="20000"/>
                    <a:lumOff val="80000"/>
                  </a:schemeClr>
                </a:solidFill>
              </a:rPr>
              <a:t>}</a:t>
            </a:r>
          </a:p>
          <a:p>
            <a:pPr>
              <a:spcAft>
                <a:spcPts val="1200"/>
              </a:spcAft>
            </a:pPr>
            <a:r>
              <a:rPr lang="bg-BG" sz="2800" dirty="0">
                <a:solidFill>
                  <a:schemeClr val="accent1">
                    <a:lumMod val="20000"/>
                    <a:lumOff val="80000"/>
                  </a:schemeClr>
                </a:solidFill>
              </a:rPr>
              <a:t>  </a:t>
            </a:r>
            <a:r>
              <a:rPr lang="en-US" sz="2800" dirty="0">
                <a:solidFill>
                  <a:schemeClr val="accent1">
                    <a:lumMod val="20000"/>
                    <a:lumOff val="80000"/>
                  </a:schemeClr>
                </a:solidFill>
              </a:rPr>
              <a:t>public sealed override string Draw()</a:t>
            </a:r>
          </a:p>
          <a:p>
            <a:pPr>
              <a:spcAft>
                <a:spcPts val="1200"/>
              </a:spcAft>
            </a:pPr>
            <a:r>
              <a:rPr lang="bg-BG" sz="2800" dirty="0">
                <a:solidFill>
                  <a:schemeClr val="accent1">
                    <a:lumMod val="20000"/>
                    <a:lumOff val="80000"/>
                  </a:schemeClr>
                </a:solidFill>
              </a:rPr>
              <a:t>  </a:t>
            </a:r>
            <a:r>
              <a:rPr lang="en-US" sz="2800" dirty="0">
                <a:solidFill>
                  <a:schemeClr val="accent1">
                    <a:lumMod val="20000"/>
                    <a:lumOff val="80000"/>
                  </a:schemeClr>
                </a:solidFill>
              </a:rPr>
              <a:t>{</a:t>
            </a:r>
            <a:r>
              <a:rPr lang="bg-BG" sz="2800" dirty="0">
                <a:solidFill>
                  <a:schemeClr val="accent1">
                    <a:lumMod val="20000"/>
                    <a:lumOff val="80000"/>
                  </a:schemeClr>
                </a:solidFill>
              </a:rPr>
              <a:t> </a:t>
            </a:r>
            <a:r>
              <a:rPr lang="en-US" sz="2800" dirty="0">
                <a:solidFill>
                  <a:schemeClr val="tx2">
                    <a:lumMod val="75000"/>
                  </a:schemeClr>
                </a:solidFill>
              </a:rPr>
              <a:t>return </a:t>
            </a:r>
            <a:r>
              <a:rPr lang="en-US" sz="2800" dirty="0" smtClean="0">
                <a:solidFill>
                  <a:schemeClr val="tx2">
                    <a:lumMod val="75000"/>
                  </a:schemeClr>
                </a:solidFill>
              </a:rPr>
              <a:t>base.Draw() </a:t>
            </a:r>
            <a:r>
              <a:rPr lang="en-US" sz="2800" dirty="0">
                <a:solidFill>
                  <a:schemeClr val="tx2">
                    <a:lumMod val="75000"/>
                  </a:schemeClr>
                </a:solidFill>
              </a:rPr>
              <a:t>+ </a:t>
            </a:r>
            <a:r>
              <a:rPr lang="en-US" sz="2800" dirty="0" smtClean="0">
                <a:solidFill>
                  <a:schemeClr val="tx2">
                    <a:lumMod val="75000"/>
                  </a:schemeClr>
                </a:solidFill>
              </a:rPr>
              <a:t>"Circle";</a:t>
            </a:r>
            <a:r>
              <a:rPr lang="bg-BG" sz="2800" dirty="0" smtClean="0">
                <a:solidFill>
                  <a:schemeClr val="tx2">
                    <a:lumMod val="75000"/>
                  </a:schemeClr>
                </a:solidFill>
              </a:rPr>
              <a:t> </a:t>
            </a:r>
            <a:r>
              <a:rPr lang="en-US" sz="2800" dirty="0">
                <a:solidFill>
                  <a:schemeClr val="accent1">
                    <a:lumMod val="20000"/>
                    <a:lumOff val="80000"/>
                  </a:schemeClr>
                </a:solidFill>
              </a:rPr>
              <a:t>}</a:t>
            </a:r>
          </a:p>
          <a:p>
            <a:pPr>
              <a:spcAft>
                <a:spcPts val="1200"/>
              </a:spcAft>
            </a:pPr>
            <a:r>
              <a:rPr lang="en-US" sz="2800" dirty="0">
                <a:solidFill>
                  <a:schemeClr val="accent1">
                    <a:lumMod val="20000"/>
                    <a:lumOff val="80000"/>
                  </a:schemeClr>
                </a:solidFill>
              </a:rPr>
              <a:t>}</a:t>
            </a:r>
          </a:p>
        </p:txBody>
      </p:sp>
    </p:spTree>
    <p:extLst>
      <p:ext uri="{BB962C8B-B14F-4D97-AF65-F5344CB8AC3E}">
        <p14:creationId xmlns:p14="http://schemas.microsoft.com/office/powerpoint/2010/main" val="86612943"/>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16</a:t>
            </a:fld>
            <a:endParaRPr lang="en-US" dirty="0"/>
          </a:p>
        </p:txBody>
      </p:sp>
      <p:sp>
        <p:nvSpPr>
          <p:cNvPr id="9" name="Content Placeholder 8"/>
          <p:cNvSpPr>
            <a:spLocks noGrp="1"/>
          </p:cNvSpPr>
          <p:nvPr>
            <p:ph idx="1"/>
          </p:nvPr>
        </p:nvSpPr>
        <p:spPr>
          <a:xfrm>
            <a:off x="177938" y="1302885"/>
            <a:ext cx="11804822" cy="5570355"/>
          </a:xfrm>
        </p:spPr>
        <p:txBody>
          <a:bodyPr/>
          <a:lstStyle/>
          <a:p>
            <a:r>
              <a:rPr lang="bg-BG" dirty="0" smtClean="0"/>
              <a:t>Модификатора </a:t>
            </a:r>
            <a:r>
              <a:rPr lang="bg-BG" dirty="0" smtClean="0">
                <a:solidFill>
                  <a:schemeClr val="tx2">
                    <a:lumMod val="75000"/>
                  </a:schemeClr>
                </a:solidFill>
              </a:rPr>
              <a:t>предотвратява </a:t>
            </a:r>
            <a:r>
              <a:rPr lang="bg-BG" dirty="0" smtClean="0"/>
              <a:t>други класове</a:t>
            </a:r>
            <a:r>
              <a:rPr lang="en-US" dirty="0" smtClean="0"/>
              <a:t> </a:t>
            </a:r>
            <a:r>
              <a:rPr lang="bg-BG" dirty="0" smtClean="0">
                <a:solidFill>
                  <a:schemeClr val="tx2">
                    <a:lumMod val="75000"/>
                  </a:schemeClr>
                </a:solidFill>
              </a:rPr>
              <a:t>да наследяват</a:t>
            </a:r>
            <a:r>
              <a:rPr lang="en-US" dirty="0" smtClean="0"/>
              <a:t> </a:t>
            </a:r>
            <a:r>
              <a:rPr lang="bg-BG" dirty="0" smtClean="0"/>
              <a:t>съответния клас</a:t>
            </a:r>
            <a:endParaRPr lang="en-US" dirty="0" smtClean="0">
              <a:solidFill>
                <a:schemeClr val="tx2">
                  <a:lumMod val="75000"/>
                </a:schemeClr>
              </a:solidFill>
            </a:endParaRPr>
          </a:p>
          <a:p>
            <a:endParaRPr lang="en-US" dirty="0">
              <a:solidFill>
                <a:schemeClr val="tx2">
                  <a:lumMod val="75000"/>
                </a:schemeClr>
              </a:solidFill>
            </a:endParaRPr>
          </a:p>
          <a:p>
            <a:endParaRPr lang="bg-BG" dirty="0">
              <a:solidFill>
                <a:schemeClr val="tx2">
                  <a:lumMod val="75000"/>
                </a:schemeClr>
              </a:solidFill>
            </a:endParaRPr>
          </a:p>
        </p:txBody>
      </p:sp>
      <p:sp>
        <p:nvSpPr>
          <p:cNvPr id="4" name="Title 3"/>
          <p:cNvSpPr>
            <a:spLocks noGrp="1"/>
          </p:cNvSpPr>
          <p:nvPr>
            <p:ph type="title"/>
          </p:nvPr>
        </p:nvSpPr>
        <p:spPr/>
        <p:txBody>
          <a:bodyPr/>
          <a:lstStyle/>
          <a:p>
            <a:r>
              <a:rPr lang="bg-BG" dirty="0" smtClean="0"/>
              <a:t>Ключова дума </a:t>
            </a:r>
            <a:r>
              <a:rPr lang="en-US" dirty="0" smtClean="0"/>
              <a:t>- </a:t>
            </a:r>
            <a:r>
              <a:rPr lang="en-US" dirty="0" smtClean="0">
                <a:latin typeface="Consolas" panose="020B0609020204030204" pitchFamily="49" charset="0"/>
              </a:rPr>
              <a:t>sealed</a:t>
            </a:r>
            <a:endParaRPr lang="en-US" dirty="0">
              <a:latin typeface="Consolas" panose="020B0609020204030204" pitchFamily="49" charset="0"/>
            </a:endParaRPr>
          </a:p>
        </p:txBody>
      </p:sp>
      <p:sp>
        <p:nvSpPr>
          <p:cNvPr id="7" name="Rectangle 6"/>
          <p:cNvSpPr>
            <a:spLocks noChangeArrowheads="1"/>
          </p:cNvSpPr>
          <p:nvPr/>
        </p:nvSpPr>
        <p:spPr bwMode="auto">
          <a:xfrm>
            <a:off x="563049" y="2438400"/>
            <a:ext cx="11034600" cy="181588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a:t>
            </a:r>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abstract class Shape </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a:t>
            </a:r>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ublic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sealed</a:t>
            </a:r>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class Rectangle : Shape {}</a:t>
            </a:r>
          </a:p>
          <a:p>
            <a:pPr fontAlgn="base"/>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public class Sqaure : Rectangle {}</a:t>
            </a:r>
          </a:p>
          <a:p>
            <a:pPr fontAlgn="base"/>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bg-BG"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Грешка при компилиране</a:t>
            </a:r>
            <a:endParaRPr lang="en-US" sz="40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1686" y="4371766"/>
            <a:ext cx="2995114" cy="186953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4412" y="4371766"/>
            <a:ext cx="2590800" cy="1869531"/>
          </a:xfrm>
          <a:prstGeom prst="rect">
            <a:avLst/>
          </a:prstGeom>
        </p:spPr>
      </p:pic>
    </p:spTree>
    <p:extLst>
      <p:ext uri="{BB962C8B-B14F-4D97-AF65-F5344CB8AC3E}">
        <p14:creationId xmlns:p14="http://schemas.microsoft.com/office/powerpoint/2010/main" val="15554556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17</a:t>
            </a:fld>
            <a:endParaRPr lang="en-US" dirty="0"/>
          </a:p>
        </p:txBody>
      </p:sp>
      <p:sp>
        <p:nvSpPr>
          <p:cNvPr id="9" name="Content Placeholder 8"/>
          <p:cNvSpPr>
            <a:spLocks noGrp="1"/>
          </p:cNvSpPr>
          <p:nvPr>
            <p:ph idx="1"/>
          </p:nvPr>
        </p:nvSpPr>
        <p:spPr>
          <a:xfrm>
            <a:off x="177938" y="1052885"/>
            <a:ext cx="11804822" cy="5570355"/>
          </a:xfrm>
        </p:spPr>
        <p:txBody>
          <a:bodyPr/>
          <a:lstStyle/>
          <a:p>
            <a:r>
              <a:rPr lang="bg-BG" dirty="0" smtClean="0">
                <a:solidFill>
                  <a:schemeClr val="tx2">
                    <a:lumMod val="75000"/>
                  </a:schemeClr>
                </a:solidFill>
              </a:rPr>
              <a:t>Позволява</a:t>
            </a:r>
            <a:r>
              <a:rPr lang="en-US" dirty="0" smtClean="0"/>
              <a:t> </a:t>
            </a:r>
            <a:r>
              <a:rPr lang="bg-BG" dirty="0" smtClean="0">
                <a:solidFill>
                  <a:schemeClr val="tx2">
                    <a:lumMod val="75000"/>
                  </a:schemeClr>
                </a:solidFill>
              </a:rPr>
              <a:t>наследяване</a:t>
            </a:r>
            <a:r>
              <a:rPr lang="en-US" dirty="0" smtClean="0"/>
              <a:t> </a:t>
            </a:r>
            <a:r>
              <a:rPr lang="bg-BG" dirty="0" smtClean="0"/>
              <a:t>от класа и</a:t>
            </a:r>
            <a:r>
              <a:rPr lang="en-US" dirty="0" smtClean="0"/>
              <a:t> </a:t>
            </a:r>
            <a:r>
              <a:rPr lang="bg-BG" dirty="0" smtClean="0">
                <a:solidFill>
                  <a:schemeClr val="tx2">
                    <a:lumMod val="75000"/>
                  </a:schemeClr>
                </a:solidFill>
              </a:rPr>
              <a:t>предотвратява</a:t>
            </a:r>
            <a:r>
              <a:rPr lang="en-US" dirty="0" smtClean="0"/>
              <a:t> </a:t>
            </a:r>
            <a:r>
              <a:rPr lang="bg-BG" dirty="0" smtClean="0">
                <a:solidFill>
                  <a:schemeClr val="tx2">
                    <a:lumMod val="75000"/>
                  </a:schemeClr>
                </a:solidFill>
              </a:rPr>
              <a:t>презаписване</a:t>
            </a:r>
            <a:r>
              <a:rPr lang="en-US" dirty="0" smtClean="0"/>
              <a:t> </a:t>
            </a:r>
            <a:r>
              <a:rPr lang="bg-BG" dirty="0" smtClean="0"/>
              <a:t>на конкретен</a:t>
            </a:r>
            <a:r>
              <a:rPr lang="en-US" dirty="0" smtClean="0"/>
              <a:t> </a:t>
            </a:r>
            <a:r>
              <a:rPr lang="bg-BG" dirty="0" smtClean="0">
                <a:solidFill>
                  <a:schemeClr val="tx2">
                    <a:lumMod val="75000"/>
                  </a:schemeClr>
                </a:solidFill>
              </a:rPr>
              <a:t>виртуален метод</a:t>
            </a:r>
            <a:r>
              <a:rPr lang="en-US" dirty="0" smtClean="0">
                <a:solidFill>
                  <a:schemeClr val="tx2">
                    <a:lumMod val="75000"/>
                  </a:schemeClr>
                </a:solidFill>
              </a:rPr>
              <a:t> </a:t>
            </a:r>
            <a:r>
              <a:rPr lang="bg-BG" dirty="0" smtClean="0"/>
              <a:t>или свойства</a:t>
            </a:r>
            <a:r>
              <a:rPr lang="en-US" dirty="0" smtClean="0"/>
              <a:t>.</a:t>
            </a:r>
            <a:endParaRPr lang="bg-BG" dirty="0">
              <a:solidFill>
                <a:schemeClr val="tx2">
                  <a:lumMod val="75000"/>
                </a:schemeClr>
              </a:solidFill>
            </a:endParaRPr>
          </a:p>
        </p:txBody>
      </p:sp>
      <p:sp>
        <p:nvSpPr>
          <p:cNvPr id="4" name="Title 3"/>
          <p:cNvSpPr>
            <a:spLocks noGrp="1"/>
          </p:cNvSpPr>
          <p:nvPr>
            <p:ph type="title"/>
          </p:nvPr>
        </p:nvSpPr>
        <p:spPr/>
        <p:txBody>
          <a:bodyPr/>
          <a:lstStyle/>
          <a:p>
            <a:r>
              <a:rPr lang="bg-BG" dirty="0" smtClean="0"/>
              <a:t>Ключова дума </a:t>
            </a:r>
            <a:r>
              <a:rPr lang="en-US" dirty="0" smtClean="0"/>
              <a:t>- </a:t>
            </a:r>
            <a:r>
              <a:rPr lang="en-US" dirty="0" smtClean="0">
                <a:latin typeface="Consolas" panose="020B0609020204030204" pitchFamily="49" charset="0"/>
              </a:rPr>
              <a:t>sealed</a:t>
            </a:r>
            <a:endParaRPr lang="en-US" dirty="0">
              <a:latin typeface="Consolas" panose="020B0609020204030204" pitchFamily="49" charset="0"/>
            </a:endParaRPr>
          </a:p>
        </p:txBody>
      </p:sp>
      <p:sp>
        <p:nvSpPr>
          <p:cNvPr id="7" name="Rectangle 6"/>
          <p:cNvSpPr>
            <a:spLocks noChangeArrowheads="1"/>
          </p:cNvSpPr>
          <p:nvPr/>
        </p:nvSpPr>
        <p:spPr bwMode="auto">
          <a:xfrm>
            <a:off x="563049" y="2419434"/>
            <a:ext cx="11034600" cy="397031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public class Rectangle : Shape</a:t>
            </a:r>
          </a:p>
          <a:p>
            <a:pPr fontAlgn="base"/>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fontAlgn="base"/>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bg-BG"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public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sealed override </a:t>
            </a:r>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double GetArea() {}</a:t>
            </a:r>
          </a:p>
          <a:p>
            <a:pPr fontAlgn="base"/>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fontAlgn="base"/>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public class Sqaure : Rectangle </a:t>
            </a:r>
          </a:p>
          <a:p>
            <a:pPr fontAlgn="base"/>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public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override</a:t>
            </a:r>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double GetArea()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//Compile time </a:t>
            </a:r>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error</a:t>
            </a:r>
          </a:p>
          <a:p>
            <a:pPr fontAlgn="base"/>
            <a:r>
              <a:rPr lang="en-US" sz="28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5688887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p:txBody>
          <a:bodyPr/>
          <a:lstStyle/>
          <a:p>
            <a:r>
              <a:rPr lang="bg-BG" dirty="0" smtClean="0"/>
              <a:t>Какво научихме днес?</a:t>
            </a:r>
            <a:endParaRPr lang="bg-BG" dirty="0"/>
          </a:p>
        </p:txBody>
      </p:sp>
      <p:sp>
        <p:nvSpPr>
          <p:cNvPr id="434179" name="Rectangle 3"/>
          <p:cNvSpPr>
            <a:spLocks noGrp="1" noChangeArrowheads="1"/>
          </p:cNvSpPr>
          <p:nvPr>
            <p:ph idx="1"/>
          </p:nvPr>
        </p:nvSpPr>
        <p:spPr>
          <a:xfrm>
            <a:off x="190413" y="1151121"/>
            <a:ext cx="8647199" cy="5570355"/>
          </a:xfrm>
        </p:spPr>
        <p:txBody>
          <a:bodyPr>
            <a:normAutofit/>
          </a:bodyPr>
          <a:lstStyle/>
          <a:p>
            <a:pPr>
              <a:lnSpc>
                <a:spcPct val="100000"/>
              </a:lnSpc>
              <a:spcBef>
                <a:spcPts val="0"/>
              </a:spcBef>
            </a:pPr>
            <a:r>
              <a:rPr lang="bg-BG" sz="3600" dirty="0" smtClean="0"/>
              <a:t>Абстрактни класове</a:t>
            </a:r>
          </a:p>
          <a:p>
            <a:pPr>
              <a:lnSpc>
                <a:spcPct val="100000"/>
              </a:lnSpc>
              <a:spcBef>
                <a:spcPts val="0"/>
              </a:spcBef>
            </a:pPr>
            <a:r>
              <a:rPr lang="bg-BG" sz="3600" dirty="0" smtClean="0"/>
              <a:t>Абстрактни методи</a:t>
            </a:r>
          </a:p>
          <a:p>
            <a:pPr>
              <a:lnSpc>
                <a:spcPct val="100000"/>
              </a:lnSpc>
              <a:spcBef>
                <a:spcPts val="0"/>
              </a:spcBef>
            </a:pPr>
            <a:r>
              <a:rPr lang="bg-BG" sz="3600" dirty="0" smtClean="0"/>
              <a:t>Употреба на </a:t>
            </a:r>
            <a:r>
              <a:rPr lang="en-US" sz="3600" dirty="0" smtClean="0">
                <a:solidFill>
                  <a:schemeClr val="tx2">
                    <a:lumMod val="75000"/>
                  </a:schemeClr>
                </a:solidFill>
              </a:rPr>
              <a:t>sealed</a:t>
            </a:r>
            <a:endParaRPr lang="bg-BG" sz="3600" dirty="0" smtClean="0"/>
          </a:p>
          <a:p>
            <a:pPr>
              <a:lnSpc>
                <a:spcPct val="100000"/>
              </a:lnSpc>
              <a:spcBef>
                <a:spcPts val="0"/>
              </a:spcBef>
            </a:pPr>
            <a:endParaRPr lang="en-US" sz="3600" dirty="0" smtClean="0"/>
          </a:p>
        </p:txBody>
      </p:sp>
      <p:sp>
        <p:nvSpPr>
          <p:cNvPr id="3" name="Slide Number Placeholder 2"/>
          <p:cNvSpPr>
            <a:spLocks noGrp="1"/>
          </p:cNvSpPr>
          <p:nvPr>
            <p:ph type="sldNum" sz="quarter" idx="4"/>
          </p:nvPr>
        </p:nvSpPr>
        <p:spPr/>
        <p:txBody>
          <a:bodyPr/>
          <a:lstStyle/>
          <a:p>
            <a:fld id="{C014DD1E-5D91-48A3-AD6D-45FBA980D106}" type="slidenum">
              <a:rPr lang="en-US" smtClean="0"/>
              <a:pPr/>
              <a:t>18</a:t>
            </a:fld>
            <a:endParaRPr lang="en-US" dirty="0"/>
          </a:p>
        </p:txBody>
      </p:sp>
      <p:pic>
        <p:nvPicPr>
          <p:cNvPr id="6" name="Picture 2" descr="C:\Users\Ivan\Desktop\elements_presentations\summary_pi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4812" y="1863908"/>
            <a:ext cx="5546558"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4024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bg-BG" smtClean="0"/>
              <a:t>Абстрактни класове</a:t>
            </a:r>
            <a:endParaRPr lang="en-US" dirty="0"/>
          </a:p>
        </p:txBody>
      </p:sp>
      <p:sp>
        <p:nvSpPr>
          <p:cNvPr id="3" name="Text Placeholder 2"/>
          <p:cNvSpPr>
            <a:spLocks noGrp="1"/>
          </p:cNvSpPr>
          <p:nvPr>
            <p:ph type="body" sz="quarter" idx="10"/>
          </p:nvPr>
        </p:nvSpPr>
        <p:spPr>
          <a:xfrm>
            <a:off x="1529384" y="6400802"/>
            <a:ext cx="10482604" cy="363552"/>
          </a:xfrm>
        </p:spPr>
        <p:txBody>
          <a:bodyPr/>
          <a:lstStyle/>
          <a:p>
            <a:r>
              <a:rPr lang="en-US" dirty="0">
                <a:hlinkClick r:id="rId3"/>
              </a:rPr>
              <a:t>https://it-kariera.mon.bg/e-learning/</a:t>
            </a:r>
            <a:endParaRPr lang="en-US" dirty="0"/>
          </a:p>
        </p:txBody>
      </p:sp>
    </p:spTree>
    <p:extLst>
      <p:ext uri="{BB962C8B-B14F-4D97-AF65-F5344CB8AC3E}">
        <p14:creationId xmlns:p14="http://schemas.microsoft.com/office/powerpoint/2010/main" val="2311865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25176" y="5275400"/>
            <a:ext cx="8938472" cy="820600"/>
          </a:xfrm>
        </p:spPr>
        <p:txBody>
          <a:bodyPr/>
          <a:lstStyle/>
          <a:p>
            <a:r>
              <a:rPr lang="bg-BG" noProof="1" smtClean="0">
                <a:cs typeface="Consolas" panose="020B0609020204030204" pitchFamily="49" charset="0"/>
              </a:rPr>
              <a:t>Абстракция</a:t>
            </a:r>
            <a:endParaRPr lang="en-US" noProof="1">
              <a:cs typeface="Consolas" panose="020B0609020204030204" pitchFamily="49" charset="0"/>
            </a:endParaRP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2</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625" y="1143000"/>
            <a:ext cx="5743575" cy="3733800"/>
          </a:xfrm>
          <a:prstGeom prst="rect">
            <a:avLst/>
          </a:prstGeom>
        </p:spPr>
      </p:pic>
    </p:spTree>
    <p:extLst>
      <p:ext uri="{BB962C8B-B14F-4D97-AF65-F5344CB8AC3E}">
        <p14:creationId xmlns:p14="http://schemas.microsoft.com/office/powerpoint/2010/main" val="28484271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014DD1E-5D91-48A3-AD6D-45FBA980D106}" type="slidenum">
              <a:rPr lang="en-US" smtClean="0"/>
              <a:t>20</a:t>
            </a:fld>
            <a:endParaRPr lang="en-US" dirty="0"/>
          </a:p>
        </p:txBody>
      </p:sp>
      <p:sp>
        <p:nvSpPr>
          <p:cNvPr id="3" name="Content Placeholder 2"/>
          <p:cNvSpPr>
            <a:spLocks noGrp="1"/>
          </p:cNvSpPr>
          <p:nvPr>
            <p:ph idx="1"/>
          </p:nvPr>
        </p:nvSpPr>
        <p:spPr>
          <a:xfrm>
            <a:off x="190413" y="1151121"/>
            <a:ext cx="11804822" cy="5570355"/>
          </a:xfrm>
        </p:spPr>
        <p:txBody>
          <a:bodyPr>
            <a:normAutofit/>
          </a:bodyPr>
          <a:lstStyle/>
          <a:p>
            <a:r>
              <a:rPr lang="bg-BG" dirty="0"/>
              <a:t>Настоящият курс </a:t>
            </a:r>
            <a:r>
              <a:rPr lang="en-US" dirty="0"/>
              <a:t>(</a:t>
            </a:r>
            <a:r>
              <a:rPr lang="bg-BG" dirty="0"/>
              <a:t>слайдове</a:t>
            </a:r>
            <a:r>
              <a:rPr lang="en-US" dirty="0"/>
              <a:t>, </a:t>
            </a:r>
            <a:r>
              <a:rPr lang="bg-BG" dirty="0"/>
              <a:t>примери</a:t>
            </a:r>
            <a:r>
              <a:rPr lang="en-US" dirty="0"/>
              <a:t>, </a:t>
            </a:r>
            <a:r>
              <a:rPr lang="bg-BG" dirty="0"/>
              <a:t>видео</a:t>
            </a:r>
            <a:r>
              <a:rPr lang="en-US" dirty="0"/>
              <a:t>, </a:t>
            </a:r>
            <a:r>
              <a:rPr lang="bg-BG" dirty="0"/>
              <a:t>задачи и др.</a:t>
            </a:r>
            <a:r>
              <a:rPr lang="en-US" dirty="0"/>
              <a:t>)</a:t>
            </a:r>
            <a:r>
              <a:rPr lang="bg-BG" dirty="0"/>
              <a:t> се разпространяват под свободен лиценз </a:t>
            </a:r>
            <a:r>
              <a:rPr lang="en-US" dirty="0"/>
              <a:t>"</a:t>
            </a:r>
            <a:r>
              <a:rPr lang="en-US" dirty="0">
                <a:hlinkClick r:id="rId3"/>
              </a:rPr>
              <a:t>Creative Commons </a:t>
            </a:r>
            <a:r>
              <a:rPr lang="en-US" noProof="1">
                <a:hlinkClick r:id="rId3"/>
              </a:rPr>
              <a:t>Attribution-NonCommercial-ShareAlike</a:t>
            </a:r>
            <a:r>
              <a:rPr lang="en-US" dirty="0">
                <a:hlinkClick r:id="rId3"/>
              </a:rPr>
              <a:t> 4.0 International</a:t>
            </a:r>
            <a:r>
              <a:rPr lang="en-US" dirty="0"/>
              <a:t>"</a:t>
            </a:r>
            <a:endParaRPr lang="bg-BG" dirty="0"/>
          </a:p>
          <a:p>
            <a:endParaRPr lang="bg-BG" sz="2400" dirty="0"/>
          </a:p>
          <a:p>
            <a:endParaRPr lang="bg-BG" sz="2400" dirty="0"/>
          </a:p>
          <a:p>
            <a:endParaRPr lang="bg-BG" sz="2400" dirty="0"/>
          </a:p>
          <a:p>
            <a:endParaRPr lang="bg-BG" sz="2400" dirty="0"/>
          </a:p>
          <a:p>
            <a:pPr>
              <a:spcBef>
                <a:spcPts val="1800"/>
              </a:spcBef>
            </a:pPr>
            <a:r>
              <a:rPr lang="bg-BG" sz="2400" dirty="0"/>
              <a:t>Благодарности</a:t>
            </a:r>
            <a:r>
              <a:rPr lang="en-US" sz="2400" dirty="0"/>
              <a:t>: </a:t>
            </a:r>
            <a:r>
              <a:rPr lang="bg-BG" sz="2400" dirty="0"/>
              <a:t>настоящият материал може да съдържа части от следните източници</a:t>
            </a:r>
            <a:endParaRPr lang="en-US" sz="2400" dirty="0"/>
          </a:p>
          <a:p>
            <a:pPr lvl="1"/>
            <a:r>
              <a:rPr lang="bg-BG" sz="2000" dirty="0"/>
              <a:t>Книга </a:t>
            </a:r>
            <a:r>
              <a:rPr lang="en-US" sz="2000" dirty="0"/>
              <a:t>"</a:t>
            </a:r>
            <a:r>
              <a:rPr lang="bg-BG" sz="2000" dirty="0">
                <a:hlinkClick r:id="rId4"/>
              </a:rPr>
              <a:t>Основи на програмирането със </a:t>
            </a:r>
            <a:r>
              <a:rPr lang="en-US" sz="2000" dirty="0">
                <a:hlinkClick r:id="rId4"/>
              </a:rPr>
              <a:t>C#"</a:t>
            </a:r>
            <a:r>
              <a:rPr lang="bg-BG" sz="2000" dirty="0"/>
              <a:t> от Светлин Наков и колектив с лиценз</a:t>
            </a:r>
            <a:r>
              <a:rPr lang="en-US" sz="2000" dirty="0"/>
              <a:t> </a:t>
            </a:r>
            <a:r>
              <a:rPr lang="en-US" sz="2000" dirty="0">
                <a:hlinkClick r:id="rId5"/>
              </a:rPr>
              <a:t>CC-BY-SA</a:t>
            </a:r>
            <a:endParaRPr lang="bg-BG" sz="2000" dirty="0"/>
          </a:p>
        </p:txBody>
      </p:sp>
      <p:sp>
        <p:nvSpPr>
          <p:cNvPr id="2" name="Title 1"/>
          <p:cNvSpPr>
            <a:spLocks noGrp="1"/>
          </p:cNvSpPr>
          <p:nvPr>
            <p:ph type="title"/>
          </p:nvPr>
        </p:nvSpPr>
        <p:spPr/>
        <p:txBody>
          <a:bodyPr>
            <a:normAutofit/>
          </a:bodyPr>
          <a:lstStyle/>
          <a:p>
            <a:r>
              <a:rPr lang="bg-BG" dirty="0"/>
              <a:t>Лиценз</a:t>
            </a:r>
            <a:endParaRPr lang="en-US" dirty="0"/>
          </a:p>
        </p:txBody>
      </p:sp>
      <p:pic>
        <p:nvPicPr>
          <p:cNvPr id="8" name="Picture 4">
            <a:hlinkClick r:id="rId3" tooltip="This work is licensed under the &quot;Creative Commons Attribution-NonCommercial-ShareAlike 4.0 International&quot; license"/>
          </p:cNvPr>
          <p:cNvPicPr>
            <a:picLocks noChangeAspect="1" noChangeArrowheads="1"/>
          </p:cNvPicPr>
          <p:nvPr/>
        </p:nvPicPr>
        <p:blipFill>
          <a:blip r:embed="rId6"/>
          <a:srcRect/>
          <a:stretch>
            <a:fillRect/>
          </a:stretch>
        </p:blipFill>
        <p:spPr bwMode="auto">
          <a:xfrm>
            <a:off x="4507637" y="3462620"/>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185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9" name="Content Placeholder 8"/>
          <p:cNvSpPr>
            <a:spLocks noGrp="1"/>
          </p:cNvSpPr>
          <p:nvPr>
            <p:ph idx="1"/>
          </p:nvPr>
        </p:nvSpPr>
        <p:spPr/>
        <p:txBody>
          <a:bodyPr/>
          <a:lstStyle/>
          <a:p>
            <a:r>
              <a:rPr lang="bg-BG" dirty="0" smtClean="0"/>
              <a:t>От латински</a:t>
            </a:r>
            <a:endParaRPr lang="bg-BG" dirty="0"/>
          </a:p>
        </p:txBody>
      </p:sp>
      <p:sp>
        <p:nvSpPr>
          <p:cNvPr id="4" name="Title 3"/>
          <p:cNvSpPr>
            <a:spLocks noGrp="1"/>
          </p:cNvSpPr>
          <p:nvPr>
            <p:ph type="title"/>
          </p:nvPr>
        </p:nvSpPr>
        <p:spPr/>
        <p:txBody>
          <a:bodyPr/>
          <a:lstStyle/>
          <a:p>
            <a:r>
              <a:rPr lang="bg-BG" noProof="1" smtClean="0"/>
              <a:t>Какво е абстракция</a:t>
            </a:r>
            <a:r>
              <a:rPr lang="en-US" noProof="1" smtClean="0"/>
              <a:t>?</a:t>
            </a:r>
            <a:endParaRPr lang="en-US" dirty="0"/>
          </a:p>
        </p:txBody>
      </p:sp>
      <p:sp>
        <p:nvSpPr>
          <p:cNvPr id="5" name="Rectangle: Rounded Corners 4"/>
          <p:cNvSpPr>
            <a:spLocks noChangeArrowheads="1"/>
          </p:cNvSpPr>
          <p:nvPr/>
        </p:nvSpPr>
        <p:spPr bwMode="auto">
          <a:xfrm>
            <a:off x="2056592" y="1905000"/>
            <a:ext cx="3124200" cy="1063048"/>
          </a:xfrm>
          <a:prstGeom prst="roundRect">
            <a:avLst/>
          </a:prstGeom>
          <a:solidFill>
            <a:schemeClr val="accent5">
              <a:lumMod val="40000"/>
              <a:lumOff val="60000"/>
              <a:alpha val="14902"/>
            </a:schemeClr>
          </a:solidFill>
          <a:ln w="38100" algn="ctr">
            <a:solidFill>
              <a:schemeClr val="accent1"/>
            </a:solidFill>
            <a:miter lim="800000"/>
            <a:headEnd/>
            <a:tailEnd/>
          </a:ln>
          <a:effectLst/>
        </p:spPr>
        <p:txBody>
          <a:bodyPr wrap="none" anchor="ctr"/>
          <a:lstStyle/>
          <a:p>
            <a:pPr algn="ctr">
              <a:defRPr/>
            </a:pPr>
            <a:r>
              <a:rPr lang="en-GB" sz="4000" b="1" noProof="1">
                <a:solidFill>
                  <a:schemeClr val="tx2"/>
                </a:solidFill>
                <a:effectLst>
                  <a:outerShdw blurRad="38100" dist="38100" dir="2700000" algn="tl">
                    <a:srgbClr val="000000">
                      <a:alpha val="43137"/>
                    </a:srgbClr>
                  </a:outerShdw>
                </a:effectLst>
                <a:latin typeface="Consolas" pitchFamily="49" charset="0"/>
              </a:rPr>
              <a:t>Abs</a:t>
            </a:r>
          </a:p>
          <a:p>
            <a:pPr algn="ctr">
              <a:defRPr/>
            </a:pPr>
            <a:r>
              <a:rPr lang="en-GB" sz="3200" i="1" noProof="1" smtClean="0">
                <a:solidFill>
                  <a:schemeClr val="tx2"/>
                </a:solidFill>
                <a:effectLst>
                  <a:outerShdw blurRad="38100" dist="38100" dir="2700000" algn="tl">
                    <a:srgbClr val="000000">
                      <a:alpha val="43137"/>
                    </a:srgbClr>
                  </a:outerShdw>
                </a:effectLst>
                <a:latin typeface="Consolas" pitchFamily="49" charset="0"/>
              </a:rPr>
              <a:t>(</a:t>
            </a:r>
            <a:r>
              <a:rPr lang="bg-BG" sz="3200" i="1" noProof="1" smtClean="0">
                <a:solidFill>
                  <a:schemeClr val="tx2"/>
                </a:solidFill>
                <a:effectLst>
                  <a:outerShdw blurRad="38100" dist="38100" dir="2700000" algn="tl">
                    <a:srgbClr val="000000">
                      <a:alpha val="43137"/>
                    </a:srgbClr>
                  </a:outerShdw>
                </a:effectLst>
                <a:latin typeface="Consolas" pitchFamily="49" charset="0"/>
              </a:rPr>
              <a:t>надалеч от</a:t>
            </a:r>
            <a:r>
              <a:rPr lang="en-GB" sz="3200" i="1" noProof="1" smtClean="0">
                <a:solidFill>
                  <a:schemeClr val="tx2"/>
                </a:solidFill>
                <a:effectLst>
                  <a:outerShdw blurRad="38100" dist="38100" dir="2700000" algn="tl">
                    <a:srgbClr val="000000">
                      <a:alpha val="43137"/>
                    </a:srgbClr>
                  </a:outerShdw>
                </a:effectLst>
                <a:latin typeface="Consolas" pitchFamily="49" charset="0"/>
              </a:rPr>
              <a:t>)</a:t>
            </a:r>
            <a:endParaRPr lang="en-GB" sz="3200" i="1" noProof="1">
              <a:solidFill>
                <a:schemeClr val="tx2"/>
              </a:solidFill>
              <a:effectLst>
                <a:outerShdw blurRad="38100" dist="38100" dir="2700000" algn="tl">
                  <a:srgbClr val="000000">
                    <a:alpha val="43137"/>
                  </a:srgbClr>
                </a:outerShdw>
              </a:effectLst>
              <a:latin typeface="Consolas" pitchFamily="49" charset="0"/>
            </a:endParaRPr>
          </a:p>
        </p:txBody>
      </p:sp>
      <p:sp>
        <p:nvSpPr>
          <p:cNvPr id="6" name="Rectangle: Rounded Corners 4"/>
          <p:cNvSpPr>
            <a:spLocks noChangeArrowheads="1"/>
          </p:cNvSpPr>
          <p:nvPr/>
        </p:nvSpPr>
        <p:spPr bwMode="auto">
          <a:xfrm>
            <a:off x="7024325" y="1905000"/>
            <a:ext cx="3124200" cy="1063048"/>
          </a:xfrm>
          <a:prstGeom prst="roundRect">
            <a:avLst/>
          </a:prstGeom>
          <a:solidFill>
            <a:schemeClr val="accent5">
              <a:lumMod val="40000"/>
              <a:lumOff val="60000"/>
              <a:alpha val="14902"/>
            </a:schemeClr>
          </a:solidFill>
          <a:ln w="38100" algn="ctr">
            <a:solidFill>
              <a:schemeClr val="accent1"/>
            </a:solidFill>
            <a:miter lim="800000"/>
            <a:headEnd/>
            <a:tailEnd/>
          </a:ln>
          <a:effectLst/>
        </p:spPr>
        <p:txBody>
          <a:bodyPr wrap="none" anchor="ctr"/>
          <a:lstStyle/>
          <a:p>
            <a:pPr algn="ctr">
              <a:defRPr/>
            </a:pPr>
            <a:r>
              <a:rPr lang="en-GB" sz="4000" b="1" noProof="1">
                <a:solidFill>
                  <a:schemeClr val="tx2"/>
                </a:solidFill>
                <a:effectLst>
                  <a:outerShdw blurRad="38100" dist="38100" dir="2700000" algn="tl">
                    <a:srgbClr val="000000">
                      <a:alpha val="43137"/>
                    </a:srgbClr>
                  </a:outerShdw>
                </a:effectLst>
                <a:latin typeface="Consolas" pitchFamily="49" charset="0"/>
              </a:rPr>
              <a:t>Trahere</a:t>
            </a:r>
          </a:p>
          <a:p>
            <a:pPr algn="ctr">
              <a:defRPr/>
            </a:pPr>
            <a:r>
              <a:rPr lang="en-GB" sz="3200" i="1" noProof="1" smtClean="0">
                <a:solidFill>
                  <a:schemeClr val="tx2"/>
                </a:solidFill>
                <a:effectLst>
                  <a:outerShdw blurRad="38100" dist="38100" dir="2700000" algn="tl">
                    <a:srgbClr val="000000">
                      <a:alpha val="43137"/>
                    </a:srgbClr>
                  </a:outerShdw>
                </a:effectLst>
                <a:latin typeface="Consolas" pitchFamily="49" charset="0"/>
              </a:rPr>
              <a:t>(</a:t>
            </a:r>
            <a:r>
              <a:rPr lang="bg-BG" sz="3200" i="1" noProof="1" smtClean="0">
                <a:solidFill>
                  <a:schemeClr val="tx2"/>
                </a:solidFill>
                <a:effectLst>
                  <a:outerShdw blurRad="38100" dist="38100" dir="2700000" algn="tl">
                    <a:srgbClr val="000000">
                      <a:alpha val="43137"/>
                    </a:srgbClr>
                  </a:outerShdw>
                </a:effectLst>
                <a:latin typeface="Consolas" pitchFamily="49" charset="0"/>
              </a:rPr>
              <a:t>да изтегля</a:t>
            </a:r>
            <a:r>
              <a:rPr lang="en-GB" sz="3200" i="1" noProof="1" smtClean="0">
                <a:solidFill>
                  <a:schemeClr val="tx2"/>
                </a:solidFill>
                <a:effectLst>
                  <a:outerShdw blurRad="38100" dist="38100" dir="2700000" algn="tl">
                    <a:srgbClr val="000000">
                      <a:alpha val="43137"/>
                    </a:srgbClr>
                  </a:outerShdw>
                </a:effectLst>
                <a:latin typeface="Consolas" pitchFamily="49" charset="0"/>
              </a:rPr>
              <a:t>)</a:t>
            </a:r>
            <a:endParaRPr lang="en-GB" sz="3200" i="1" noProof="1">
              <a:solidFill>
                <a:schemeClr val="tx2"/>
              </a:solidFill>
              <a:effectLst>
                <a:outerShdw blurRad="38100" dist="38100" dir="2700000" algn="tl">
                  <a:srgbClr val="000000">
                    <a:alpha val="43137"/>
                  </a:srgbClr>
                </a:outerShdw>
              </a:effectLst>
              <a:latin typeface="Consolas" pitchFamily="49" charset="0"/>
            </a:endParaRPr>
          </a:p>
        </p:txBody>
      </p:sp>
      <p:sp>
        <p:nvSpPr>
          <p:cNvPr id="10" name="Rectangle: Rounded Corners 4"/>
          <p:cNvSpPr>
            <a:spLocks noChangeArrowheads="1"/>
          </p:cNvSpPr>
          <p:nvPr/>
        </p:nvSpPr>
        <p:spPr bwMode="auto">
          <a:xfrm>
            <a:off x="4532312" y="3233738"/>
            <a:ext cx="3124200" cy="1033462"/>
          </a:xfrm>
          <a:prstGeom prst="roundRect">
            <a:avLst/>
          </a:prstGeom>
          <a:solidFill>
            <a:schemeClr val="accent5">
              <a:lumMod val="40000"/>
              <a:lumOff val="60000"/>
              <a:alpha val="14902"/>
            </a:schemeClr>
          </a:solidFill>
          <a:ln w="38100" algn="ctr">
            <a:solidFill>
              <a:schemeClr val="accent1"/>
            </a:solidFill>
            <a:miter lim="800000"/>
            <a:headEnd/>
            <a:tailEnd/>
          </a:ln>
          <a:effectLst/>
        </p:spPr>
        <p:txBody>
          <a:bodyPr wrap="none" anchor="ctr"/>
          <a:lstStyle/>
          <a:p>
            <a:pPr algn="ctr">
              <a:defRPr/>
            </a:pPr>
            <a:r>
              <a:rPr lang="en-GB" sz="3200" b="1" noProof="1">
                <a:solidFill>
                  <a:schemeClr val="tx2"/>
                </a:solidFill>
                <a:effectLst>
                  <a:outerShdw blurRad="38100" dist="38100" dir="2700000" algn="tl">
                    <a:srgbClr val="000000">
                      <a:alpha val="43137"/>
                    </a:srgbClr>
                  </a:outerShdw>
                </a:effectLst>
                <a:latin typeface="Consolas" pitchFamily="49" charset="0"/>
              </a:rPr>
              <a:t>Abstraction</a:t>
            </a:r>
          </a:p>
        </p:txBody>
      </p:sp>
      <p:cxnSp>
        <p:nvCxnSpPr>
          <p:cNvPr id="16" name="Straight Connector 15"/>
          <p:cNvCxnSpPr>
            <a:stCxn id="5" idx="3"/>
            <a:endCxn id="6" idx="1"/>
          </p:cNvCxnSpPr>
          <p:nvPr/>
        </p:nvCxnSpPr>
        <p:spPr>
          <a:xfrm>
            <a:off x="5180792" y="2436524"/>
            <a:ext cx="184353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endCxn id="10" idx="0"/>
          </p:cNvCxnSpPr>
          <p:nvPr/>
        </p:nvCxnSpPr>
        <p:spPr>
          <a:xfrm flipH="1">
            <a:off x="6094412" y="2512724"/>
            <a:ext cx="8146" cy="72101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a:spLocks noChangeArrowheads="1"/>
          </p:cNvSpPr>
          <p:nvPr/>
        </p:nvSpPr>
        <p:spPr bwMode="auto">
          <a:xfrm>
            <a:off x="1950996" y="4560917"/>
            <a:ext cx="8286833" cy="156966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fontAlgn="base"/>
            <a:r>
              <a:rPr lang="bg-BG" sz="3200" b="1" noProof="1" smtClean="0">
                <a:solidFill>
                  <a:srgbClr val="FBEEDC"/>
                </a:solidFill>
                <a:effectLst>
                  <a:outerShdw blurRad="38100" dist="38100" dir="2700000" algn="tl">
                    <a:srgbClr val="000000">
                      <a:alpha val="43137"/>
                    </a:srgbClr>
                  </a:outerShdw>
                </a:effectLst>
              </a:rPr>
              <a:t>Процес на отдалечаване или</a:t>
            </a:r>
            <a:r>
              <a:rPr lang="en-US" sz="3200" b="1" noProof="1" smtClean="0">
                <a:solidFill>
                  <a:srgbClr val="FBEEDC"/>
                </a:solidFill>
                <a:effectLst>
                  <a:outerShdw blurRad="38100" dist="38100" dir="2700000" algn="tl">
                    <a:srgbClr val="000000">
                      <a:alpha val="43137"/>
                    </a:srgbClr>
                  </a:outerShdw>
                </a:effectLst>
              </a:rPr>
              <a:t> </a:t>
            </a:r>
            <a:r>
              <a:rPr lang="bg-BG" sz="3200" b="1" noProof="1" smtClean="0">
                <a:solidFill>
                  <a:schemeClr val="tx2">
                    <a:lumMod val="75000"/>
                  </a:schemeClr>
                </a:solidFill>
                <a:effectLst>
                  <a:outerShdw blurRad="38100" dist="38100" dir="2700000" algn="tl">
                    <a:srgbClr val="000000">
                      <a:alpha val="43137"/>
                    </a:srgbClr>
                  </a:outerShdw>
                </a:effectLst>
              </a:rPr>
              <a:t>премахване на характеристики от нещо</a:t>
            </a:r>
            <a:r>
              <a:rPr lang="en-US" sz="3200" b="1" noProof="1" smtClean="0">
                <a:solidFill>
                  <a:srgbClr val="FBEEDC"/>
                </a:solidFill>
                <a:effectLst>
                  <a:outerShdw blurRad="38100" dist="38100" dir="2700000" algn="tl">
                    <a:srgbClr val="000000">
                      <a:alpha val="43137"/>
                    </a:srgbClr>
                  </a:outerShdw>
                </a:effectLst>
              </a:rPr>
              <a:t> </a:t>
            </a:r>
            <a:r>
              <a:rPr lang="bg-BG" sz="3200" b="1" noProof="1" smtClean="0">
                <a:solidFill>
                  <a:srgbClr val="FBEEDC"/>
                </a:solidFill>
                <a:effectLst>
                  <a:outerShdw blurRad="38100" dist="38100" dir="2700000" algn="tl">
                    <a:srgbClr val="000000">
                      <a:alpha val="43137"/>
                    </a:srgbClr>
                  </a:outerShdw>
                </a:effectLst>
              </a:rPr>
              <a:t>с цел да се намали до</a:t>
            </a:r>
            <a:r>
              <a:rPr lang="en-US" sz="3200" b="1" noProof="1" smtClean="0">
                <a:solidFill>
                  <a:srgbClr val="FBEEDC"/>
                </a:solidFill>
                <a:effectLst>
                  <a:outerShdw blurRad="38100" dist="38100" dir="2700000" algn="tl">
                    <a:srgbClr val="000000">
                      <a:alpha val="43137"/>
                    </a:srgbClr>
                  </a:outerShdw>
                </a:effectLst>
              </a:rPr>
              <a:t> </a:t>
            </a:r>
            <a:r>
              <a:rPr lang="bg-BG" sz="3200" b="1" noProof="1" smtClean="0">
                <a:solidFill>
                  <a:schemeClr val="tx2">
                    <a:lumMod val="75000"/>
                  </a:schemeClr>
                </a:solidFill>
                <a:effectLst>
                  <a:outerShdw blurRad="38100" dist="38100" dir="2700000" algn="tl">
                    <a:srgbClr val="000000">
                      <a:alpha val="43137"/>
                    </a:srgbClr>
                  </a:outerShdw>
                </a:effectLst>
              </a:rPr>
              <a:t>множество от основни характеристики</a:t>
            </a:r>
            <a:r>
              <a:rPr lang="en-US" sz="3200" b="1" noProof="1" smtClean="0">
                <a:solidFill>
                  <a:schemeClr val="tx2">
                    <a:lumMod val="75000"/>
                  </a:schemeClr>
                </a:solidFill>
                <a:effectLst>
                  <a:outerShdw blurRad="38100" dist="38100" dir="2700000" algn="tl">
                    <a:srgbClr val="000000">
                      <a:alpha val="43137"/>
                    </a:srgbClr>
                  </a:outerShdw>
                </a:effectLst>
              </a:rPr>
              <a:t>.</a:t>
            </a:r>
            <a:endParaRPr lang="en-US" sz="3200" b="1" noProof="1">
              <a:solidFill>
                <a:schemeClr val="tx2">
                  <a:lumMod val="75000"/>
                </a:schemeClr>
              </a:solidFill>
              <a:effectLst>
                <a:outerShdw blurRad="38100" dist="38100" dir="2700000" algn="tl">
                  <a:srgbClr val="000000">
                    <a:alpha val="43137"/>
                  </a:srgbClr>
                </a:outerShdw>
              </a:effectLst>
              <a:cs typeface="Consolas" pitchFamily="49" charset="0"/>
            </a:endParaRPr>
          </a:p>
        </p:txBody>
      </p:sp>
    </p:spTree>
    <p:extLst>
      <p:ext uri="{BB962C8B-B14F-4D97-AF65-F5344CB8AC3E}">
        <p14:creationId xmlns:p14="http://schemas.microsoft.com/office/powerpoint/2010/main" val="178452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4</a:t>
            </a:fld>
            <a:endParaRPr lang="en-US" dirty="0"/>
          </a:p>
        </p:txBody>
      </p:sp>
      <p:sp>
        <p:nvSpPr>
          <p:cNvPr id="794627" name="Rectangle 3"/>
          <p:cNvSpPr>
            <a:spLocks noGrp="1" noChangeArrowheads="1"/>
          </p:cNvSpPr>
          <p:nvPr>
            <p:ph idx="1"/>
          </p:nvPr>
        </p:nvSpPr>
        <p:spPr/>
        <p:txBody>
          <a:bodyPr>
            <a:normAutofit/>
          </a:bodyPr>
          <a:lstStyle/>
          <a:p>
            <a:r>
              <a:rPr lang="bg-BG" dirty="0" smtClean="0">
                <a:solidFill>
                  <a:schemeClr val="tx2">
                    <a:lumMod val="75000"/>
                  </a:schemeClr>
                </a:solidFill>
              </a:rPr>
              <a:t>Абстракцията </a:t>
            </a:r>
            <a:r>
              <a:rPr lang="bg-BG" dirty="0" smtClean="0"/>
              <a:t>означава да се ингорират</a:t>
            </a:r>
            <a:r>
              <a:rPr lang="en-US" dirty="0" smtClean="0"/>
              <a:t> </a:t>
            </a:r>
            <a:r>
              <a:rPr lang="bg-BG" dirty="0" smtClean="0">
                <a:solidFill>
                  <a:schemeClr val="tx2">
                    <a:lumMod val="75000"/>
                  </a:schemeClr>
                </a:solidFill>
              </a:rPr>
              <a:t>несъществените </a:t>
            </a:r>
            <a:r>
              <a:rPr lang="bg-BG" dirty="0" smtClean="0"/>
              <a:t>черти, свойства или функции и да се наблегне на</a:t>
            </a:r>
            <a:r>
              <a:rPr lang="en-US" dirty="0" smtClean="0"/>
              <a:t> </a:t>
            </a:r>
            <a:r>
              <a:rPr lang="bg-BG" dirty="0" smtClean="0">
                <a:solidFill>
                  <a:schemeClr val="tx2">
                    <a:lumMod val="75000"/>
                  </a:schemeClr>
                </a:solidFill>
              </a:rPr>
              <a:t>съществените</a:t>
            </a:r>
            <a:r>
              <a:rPr lang="en-US" dirty="0" smtClean="0">
                <a:solidFill>
                  <a:schemeClr val="tx2">
                    <a:lumMod val="75000"/>
                  </a:schemeClr>
                </a:solidFill>
              </a:rPr>
              <a:t>...</a:t>
            </a:r>
            <a:endParaRPr lang="en-US" dirty="0">
              <a:solidFill>
                <a:schemeClr val="tx2">
                  <a:lumMod val="75000"/>
                </a:schemeClr>
              </a:solidFill>
            </a:endParaRPr>
          </a:p>
          <a:p>
            <a:endParaRPr lang="en-US" dirty="0"/>
          </a:p>
          <a:p>
            <a:endParaRPr lang="en-US" dirty="0"/>
          </a:p>
          <a:p>
            <a:endParaRPr lang="en-US" dirty="0"/>
          </a:p>
          <a:p>
            <a:pPr>
              <a:spcBef>
                <a:spcPts val="2400"/>
              </a:spcBef>
            </a:pPr>
            <a:r>
              <a:rPr lang="en-US" dirty="0">
                <a:solidFill>
                  <a:schemeClr val="tx2">
                    <a:lumMod val="75000"/>
                  </a:schemeClr>
                </a:solidFill>
              </a:rPr>
              <a:t>... </a:t>
            </a:r>
            <a:r>
              <a:rPr lang="bg-BG" dirty="0" smtClean="0">
                <a:solidFill>
                  <a:schemeClr val="tx2">
                    <a:lumMod val="75000"/>
                  </a:schemeClr>
                </a:solidFill>
              </a:rPr>
              <a:t>Съществени за проекта, </a:t>
            </a:r>
            <a:r>
              <a:rPr lang="bg-BG" dirty="0" smtClean="0"/>
              <a:t>по който работим</a:t>
            </a:r>
            <a:endParaRPr lang="en-US" dirty="0"/>
          </a:p>
          <a:p>
            <a:r>
              <a:rPr lang="bg-BG" dirty="0" smtClean="0"/>
              <a:t>Абстракцията помага да се управлява сложността</a:t>
            </a:r>
            <a:endParaRPr lang="bg-BG" dirty="0"/>
          </a:p>
        </p:txBody>
      </p:sp>
      <p:sp>
        <p:nvSpPr>
          <p:cNvPr id="794626" name="Rectangle 2"/>
          <p:cNvSpPr>
            <a:spLocks noGrp="1" noChangeArrowheads="1"/>
          </p:cNvSpPr>
          <p:nvPr>
            <p:ph type="title"/>
          </p:nvPr>
        </p:nvSpPr>
        <p:spPr/>
        <p:txBody>
          <a:bodyPr/>
          <a:lstStyle/>
          <a:p>
            <a:r>
              <a:rPr lang="bg-BG" dirty="0" smtClean="0"/>
              <a:t>Абастракция в ООП</a:t>
            </a:r>
            <a:endParaRPr lang="bg-BG" dirty="0"/>
          </a:p>
        </p:txBody>
      </p:sp>
      <p:sp>
        <p:nvSpPr>
          <p:cNvPr id="7" name="Thought Bubble: Cloud 6"/>
          <p:cNvSpPr/>
          <p:nvPr/>
        </p:nvSpPr>
        <p:spPr>
          <a:xfrm>
            <a:off x="3351212" y="3275076"/>
            <a:ext cx="7162800" cy="1068324"/>
          </a:xfrm>
          <a:prstGeom prst="cloudCallout">
            <a:avLst>
              <a:gd name="adj1" fmla="val -60621"/>
              <a:gd name="adj2" fmla="val -9656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bg1"/>
                </a:solidFill>
              </a:rPr>
              <a:t>„</a:t>
            </a:r>
            <a:r>
              <a:rPr lang="bg-BG" sz="4000" b="1" dirty="0" smtClean="0">
                <a:solidFill>
                  <a:schemeClr val="bg1"/>
                </a:solidFill>
              </a:rPr>
              <a:t>Съществени“ за</a:t>
            </a:r>
            <a:r>
              <a:rPr lang="en-US" sz="4000" b="1" dirty="0" smtClean="0">
                <a:solidFill>
                  <a:schemeClr val="bg1"/>
                </a:solidFill>
              </a:rPr>
              <a:t>?</a:t>
            </a:r>
            <a:endParaRPr lang="bg-BG" sz="4000" b="1" dirty="0">
              <a:solidFill>
                <a:schemeClr val="bg1"/>
              </a:solidFill>
            </a:endParaRPr>
          </a:p>
        </p:txBody>
      </p:sp>
      <p:pic>
        <p:nvPicPr>
          <p:cNvPr id="9" name="Graphic 8" descr="Man"/>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370012" y="2590800"/>
            <a:ext cx="1981200" cy="1981200"/>
          </a:xfrm>
          <a:prstGeom prst="rect">
            <a:avLst/>
          </a:prstGeom>
        </p:spPr>
      </p:pic>
    </p:spTree>
    <p:extLst>
      <p:ext uri="{BB962C8B-B14F-4D97-AF65-F5344CB8AC3E}">
        <p14:creationId xmlns:p14="http://schemas.microsoft.com/office/powerpoint/2010/main" val="16592884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9462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94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5</a:t>
            </a:fld>
            <a:endParaRPr lang="en-US" dirty="0"/>
          </a:p>
        </p:txBody>
      </p:sp>
      <p:sp>
        <p:nvSpPr>
          <p:cNvPr id="794627" name="Rectangle 3"/>
          <p:cNvSpPr>
            <a:spLocks noGrp="1" noChangeArrowheads="1"/>
          </p:cNvSpPr>
          <p:nvPr>
            <p:ph idx="1"/>
          </p:nvPr>
        </p:nvSpPr>
        <p:spPr/>
        <p:txBody>
          <a:bodyPr>
            <a:normAutofit/>
          </a:bodyPr>
          <a:lstStyle/>
          <a:p>
            <a:r>
              <a:rPr lang="bg-BG" dirty="0" smtClean="0">
                <a:solidFill>
                  <a:schemeClr val="tx2">
                    <a:lumMod val="75000"/>
                  </a:schemeClr>
                </a:solidFill>
              </a:rPr>
              <a:t>Абстракцията </a:t>
            </a:r>
            <a:r>
              <a:rPr lang="bg-BG" dirty="0" smtClean="0"/>
              <a:t>позволява да се фокусираме на това </a:t>
            </a:r>
            <a:r>
              <a:rPr lang="bg-BG" dirty="0" smtClean="0">
                <a:solidFill>
                  <a:schemeClr val="tx2">
                    <a:lumMod val="75000"/>
                  </a:schemeClr>
                </a:solidFill>
              </a:rPr>
              <a:t>какво прави обекта</a:t>
            </a:r>
            <a:r>
              <a:rPr lang="en-US" dirty="0" smtClean="0">
                <a:solidFill>
                  <a:schemeClr val="tx2">
                    <a:lumMod val="75000"/>
                  </a:schemeClr>
                </a:solidFill>
              </a:rPr>
              <a:t> </a:t>
            </a:r>
            <a:r>
              <a:rPr lang="bg-BG" dirty="0" smtClean="0"/>
              <a:t>вместо на това</a:t>
            </a:r>
            <a:r>
              <a:rPr lang="en-US" dirty="0" smtClean="0"/>
              <a:t> </a:t>
            </a:r>
            <a:r>
              <a:rPr lang="bg-BG" dirty="0" smtClean="0">
                <a:solidFill>
                  <a:schemeClr val="tx2">
                    <a:lumMod val="75000"/>
                  </a:schemeClr>
                </a:solidFill>
              </a:rPr>
              <a:t>как го прави</a:t>
            </a:r>
            <a:r>
              <a:rPr lang="en-US" dirty="0" smtClean="0">
                <a:solidFill>
                  <a:schemeClr val="tx2">
                    <a:lumMod val="75000"/>
                  </a:schemeClr>
                </a:solidFill>
              </a:rPr>
              <a:t>.</a:t>
            </a:r>
            <a:endParaRPr lang="bg-BG" dirty="0">
              <a:solidFill>
                <a:schemeClr val="tx2">
                  <a:lumMod val="75000"/>
                </a:schemeClr>
              </a:solidFill>
            </a:endParaRPr>
          </a:p>
          <a:p>
            <a:endParaRPr lang="bg-BG" dirty="0"/>
          </a:p>
        </p:txBody>
      </p:sp>
      <p:sp>
        <p:nvSpPr>
          <p:cNvPr id="794626" name="Rectangle 2"/>
          <p:cNvSpPr>
            <a:spLocks noGrp="1" noChangeArrowheads="1"/>
          </p:cNvSpPr>
          <p:nvPr>
            <p:ph type="title"/>
          </p:nvPr>
        </p:nvSpPr>
        <p:spPr/>
        <p:txBody>
          <a:bodyPr/>
          <a:lstStyle/>
          <a:p>
            <a:r>
              <a:rPr lang="bg-BG" dirty="0" smtClean="0"/>
              <a:t>Пример за абстракция</a:t>
            </a:r>
            <a:endParaRPr lang="bg-BG" dirty="0"/>
          </a:p>
        </p:txBody>
      </p:sp>
      <p:pic>
        <p:nvPicPr>
          <p:cNvPr id="21" name="Picture 20"/>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545753" y="2514600"/>
            <a:ext cx="7247359" cy="3604353"/>
          </a:xfrm>
          <a:prstGeom prst="rect">
            <a:avLst/>
          </a:prstGeom>
        </p:spPr>
      </p:pic>
    </p:spTree>
    <p:extLst>
      <p:ext uri="{BB962C8B-B14F-4D97-AF65-F5344CB8AC3E}">
        <p14:creationId xmlns:p14="http://schemas.microsoft.com/office/powerpoint/2010/main" val="1247852063"/>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6</a:t>
            </a:fld>
            <a:endParaRPr lang="en-US" dirty="0"/>
          </a:p>
        </p:txBody>
      </p:sp>
      <p:sp>
        <p:nvSpPr>
          <p:cNvPr id="11" name="Content Placeholder 10"/>
          <p:cNvSpPr>
            <a:spLocks noGrp="1"/>
          </p:cNvSpPr>
          <p:nvPr>
            <p:ph idx="1"/>
          </p:nvPr>
        </p:nvSpPr>
        <p:spPr>
          <a:xfrm>
            <a:off x="190413" y="1151121"/>
            <a:ext cx="11804822" cy="5570355"/>
          </a:xfrm>
        </p:spPr>
        <p:txBody>
          <a:bodyPr/>
          <a:lstStyle/>
          <a:p>
            <a:r>
              <a:rPr lang="bg-BG" dirty="0" smtClean="0"/>
              <a:t>Има два начина за постигане на абстракция</a:t>
            </a:r>
            <a:endParaRPr lang="en-US" dirty="0" smtClean="0"/>
          </a:p>
          <a:p>
            <a:pPr lvl="1"/>
            <a:r>
              <a:rPr lang="bg-BG" dirty="0" smtClean="0"/>
              <a:t>Интерфейси</a:t>
            </a:r>
            <a:r>
              <a:rPr lang="en-US" dirty="0" smtClean="0"/>
              <a:t> </a:t>
            </a:r>
            <a:r>
              <a:rPr lang="en-US" dirty="0"/>
              <a:t>(100% </a:t>
            </a:r>
            <a:r>
              <a:rPr lang="bg-BG" dirty="0" smtClean="0"/>
              <a:t>абстракция</a:t>
            </a:r>
            <a:r>
              <a:rPr lang="en-US" dirty="0" smtClean="0"/>
              <a:t>)</a:t>
            </a:r>
            <a:endParaRPr lang="en-US" dirty="0"/>
          </a:p>
          <a:p>
            <a:pPr lvl="1"/>
            <a:r>
              <a:rPr lang="bg-BG" dirty="0" smtClean="0"/>
              <a:t>Абстрактен клас</a:t>
            </a:r>
            <a:r>
              <a:rPr lang="en-US" dirty="0" smtClean="0"/>
              <a:t> </a:t>
            </a:r>
            <a:r>
              <a:rPr lang="en-US" dirty="0"/>
              <a:t>(0% - 100% </a:t>
            </a:r>
            <a:r>
              <a:rPr lang="bg-BG" dirty="0" smtClean="0"/>
              <a:t>абстракция</a:t>
            </a:r>
            <a:r>
              <a:rPr lang="en-US" dirty="0" smtClean="0"/>
              <a:t>)</a:t>
            </a:r>
            <a:endParaRPr lang="bg-BG" dirty="0"/>
          </a:p>
        </p:txBody>
      </p:sp>
      <p:sp>
        <p:nvSpPr>
          <p:cNvPr id="793602" name="Rectangle 2"/>
          <p:cNvSpPr>
            <a:spLocks noGrp="1" noChangeArrowheads="1"/>
          </p:cNvSpPr>
          <p:nvPr>
            <p:ph type="title"/>
          </p:nvPr>
        </p:nvSpPr>
        <p:spPr/>
        <p:txBody>
          <a:bodyPr>
            <a:normAutofit/>
          </a:bodyPr>
          <a:lstStyle/>
          <a:p>
            <a:r>
              <a:rPr lang="bg-BG" dirty="0" smtClean="0"/>
              <a:t>Как постигаме абстракция</a:t>
            </a:r>
            <a:r>
              <a:rPr lang="en-US" dirty="0" smtClean="0"/>
              <a:t>?</a:t>
            </a:r>
            <a:endParaRPr lang="en-US" dirty="0"/>
          </a:p>
        </p:txBody>
      </p:sp>
      <p:sp>
        <p:nvSpPr>
          <p:cNvPr id="14" name="Rectangle 13"/>
          <p:cNvSpPr>
            <a:spLocks noChangeArrowheads="1"/>
          </p:cNvSpPr>
          <p:nvPr/>
        </p:nvSpPr>
        <p:spPr bwMode="auto">
          <a:xfrm>
            <a:off x="509709" y="3644205"/>
            <a:ext cx="11034600" cy="175432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a:t>
            </a:r>
            <a:r>
              <a:rPr lang="en-US" sz="3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interface</a:t>
            </a:r>
            <a:r>
              <a:rPr lang="en-US" sz="3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IAnimal </a:t>
            </a:r>
            <a:r>
              <a:rPr lang="en-US" sz="3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fontAlgn="base"/>
            <a:r>
              <a:rPr lang="en-US" sz="3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a:t>
            </a:r>
            <a:r>
              <a:rPr lang="en-US" sz="3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abstract</a:t>
            </a:r>
            <a:r>
              <a:rPr lang="en-US" sz="3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class Mammal {}</a:t>
            </a:r>
          </a:p>
          <a:p>
            <a:pPr fontAlgn="base"/>
            <a:r>
              <a:rPr lang="en-US" sz="3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class Person </a:t>
            </a:r>
            <a:r>
              <a:rPr lang="en-US" sz="36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3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Mammal, IAnimal </a:t>
            </a:r>
            <a:r>
              <a:rPr lang="en-US" sz="3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4535766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7</a:t>
            </a:fld>
            <a:endParaRPr lang="en-US" dirty="0"/>
          </a:p>
        </p:txBody>
      </p:sp>
      <p:sp>
        <p:nvSpPr>
          <p:cNvPr id="11" name="Content Placeholder 10"/>
          <p:cNvSpPr>
            <a:spLocks noGrp="1"/>
          </p:cNvSpPr>
          <p:nvPr>
            <p:ph idx="1"/>
          </p:nvPr>
        </p:nvSpPr>
        <p:spPr>
          <a:xfrm>
            <a:off x="188815" y="1668645"/>
            <a:ext cx="5753197" cy="4655955"/>
          </a:xfrm>
        </p:spPr>
        <p:txBody>
          <a:bodyPr>
            <a:normAutofit/>
          </a:bodyPr>
          <a:lstStyle/>
          <a:p>
            <a:pPr marL="0" indent="0" algn="ctr">
              <a:buNone/>
            </a:pPr>
            <a:r>
              <a:rPr lang="bg-BG" sz="4000" dirty="0" smtClean="0"/>
              <a:t>Абстракция</a:t>
            </a:r>
            <a:endParaRPr lang="en-US" sz="4000" dirty="0"/>
          </a:p>
          <a:p>
            <a:r>
              <a:rPr lang="bg-BG" dirty="0" smtClean="0"/>
              <a:t>Постига се чрез</a:t>
            </a:r>
            <a:r>
              <a:rPr lang="en-US" dirty="0" smtClean="0"/>
              <a:t> </a:t>
            </a:r>
            <a:r>
              <a:rPr lang="bg-BG" dirty="0" smtClean="0">
                <a:solidFill>
                  <a:schemeClr val="tx2">
                    <a:lumMod val="75000"/>
                  </a:schemeClr>
                </a:solidFill>
              </a:rPr>
              <a:t>интерфейси</a:t>
            </a:r>
            <a:r>
              <a:rPr lang="en-US" dirty="0" smtClean="0"/>
              <a:t> </a:t>
            </a:r>
            <a:r>
              <a:rPr lang="bg-BG" dirty="0" smtClean="0"/>
              <a:t>и </a:t>
            </a:r>
            <a:r>
              <a:rPr lang="bg-BG" dirty="0" smtClean="0">
                <a:solidFill>
                  <a:schemeClr val="tx2">
                    <a:lumMod val="75000"/>
                  </a:schemeClr>
                </a:solidFill>
              </a:rPr>
              <a:t>абстрактни </a:t>
            </a:r>
            <a:r>
              <a:rPr lang="bg-BG" dirty="0" smtClean="0">
                <a:solidFill>
                  <a:schemeClr val="tx2">
                    <a:lumMod val="75000"/>
                  </a:schemeClr>
                </a:solidFill>
              </a:rPr>
              <a:t>класове</a:t>
            </a:r>
            <a:endParaRPr lang="en-US" dirty="0">
              <a:solidFill>
                <a:schemeClr val="tx2">
                  <a:lumMod val="75000"/>
                </a:schemeClr>
              </a:solidFill>
            </a:endParaRPr>
          </a:p>
          <a:p>
            <a:r>
              <a:rPr lang="bg-BG" dirty="0" smtClean="0">
                <a:solidFill>
                  <a:schemeClr val="tx2">
                    <a:lumMod val="75000"/>
                  </a:schemeClr>
                </a:solidFill>
              </a:rPr>
              <a:t>С</a:t>
            </a:r>
            <a:r>
              <a:rPr lang="bg-BG" dirty="0" smtClean="0">
                <a:solidFill>
                  <a:schemeClr val="tx2">
                    <a:lumMod val="75000"/>
                  </a:schemeClr>
                </a:solidFill>
              </a:rPr>
              <a:t>крива подробностите по </a:t>
            </a:r>
            <a:r>
              <a:rPr lang="bg-BG" dirty="0" smtClean="0">
                <a:solidFill>
                  <a:schemeClr val="tx2">
                    <a:lumMod val="75000"/>
                  </a:schemeClr>
                </a:solidFill>
              </a:rPr>
              <a:t>реализацията</a:t>
            </a:r>
            <a:r>
              <a:rPr lang="en-US" dirty="0" smtClean="0"/>
              <a:t> </a:t>
            </a:r>
            <a:r>
              <a:rPr lang="bg-BG" dirty="0" smtClean="0"/>
              <a:t>и </a:t>
            </a:r>
            <a:r>
              <a:rPr lang="bg-BG" dirty="0" smtClean="0"/>
              <a:t>показва </a:t>
            </a:r>
            <a:r>
              <a:rPr lang="bg-BG" dirty="0" smtClean="0"/>
              <a:t>само </a:t>
            </a:r>
            <a:r>
              <a:rPr lang="bg-BG" dirty="0" smtClean="0"/>
              <a:t>функционалностите </a:t>
            </a:r>
            <a:r>
              <a:rPr lang="bg-BG" dirty="0" smtClean="0"/>
              <a:t>към потребителя</a:t>
            </a:r>
            <a:r>
              <a:rPr lang="en-US" dirty="0" smtClean="0"/>
              <a:t>.</a:t>
            </a:r>
            <a:endParaRPr lang="bg-BG" dirty="0"/>
          </a:p>
        </p:txBody>
      </p:sp>
      <p:sp>
        <p:nvSpPr>
          <p:cNvPr id="793602" name="Rectangle 2"/>
          <p:cNvSpPr>
            <a:spLocks noGrp="1" noChangeArrowheads="1"/>
          </p:cNvSpPr>
          <p:nvPr>
            <p:ph type="title"/>
          </p:nvPr>
        </p:nvSpPr>
        <p:spPr/>
        <p:txBody>
          <a:bodyPr/>
          <a:lstStyle/>
          <a:p>
            <a:r>
              <a:rPr lang="bg-BG" dirty="0" smtClean="0"/>
              <a:t>Абстракция с/у</a:t>
            </a:r>
            <a:r>
              <a:rPr lang="en-US" dirty="0" smtClean="0"/>
              <a:t> </a:t>
            </a:r>
            <a:r>
              <a:rPr lang="en-US" dirty="0"/>
              <a:t>K</a:t>
            </a:r>
            <a:r>
              <a:rPr lang="bg-BG" dirty="0" err="1" smtClean="0"/>
              <a:t>апсулация</a:t>
            </a:r>
            <a:endParaRPr lang="en-US" dirty="0"/>
          </a:p>
        </p:txBody>
      </p:sp>
      <p:sp>
        <p:nvSpPr>
          <p:cNvPr id="6" name="Content Placeholder 10"/>
          <p:cNvSpPr txBox="1">
            <a:spLocks/>
          </p:cNvSpPr>
          <p:nvPr/>
        </p:nvSpPr>
        <p:spPr>
          <a:xfrm>
            <a:off x="6170612" y="1668645"/>
            <a:ext cx="5943600" cy="4856357"/>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lgn="ctr">
              <a:buFont typeface="Wingdings" panose="05000000000000000000" pitchFamily="2" charset="2"/>
              <a:buNone/>
            </a:pPr>
            <a:r>
              <a:rPr lang="en-US" sz="4000" dirty="0"/>
              <a:t>K</a:t>
            </a:r>
            <a:r>
              <a:rPr lang="bg-BG" sz="4000" dirty="0" err="1" smtClean="0"/>
              <a:t>апсулация</a:t>
            </a:r>
            <a:endParaRPr lang="en-US" sz="4000" dirty="0"/>
          </a:p>
          <a:p>
            <a:r>
              <a:rPr lang="bg-BG" dirty="0" smtClean="0"/>
              <a:t>Получава се чрез</a:t>
            </a:r>
            <a:r>
              <a:rPr lang="en-US" dirty="0" smtClean="0"/>
              <a:t> </a:t>
            </a:r>
            <a:r>
              <a:rPr lang="bg-BG" dirty="0" smtClean="0">
                <a:solidFill>
                  <a:schemeClr val="tx2">
                    <a:lumMod val="75000"/>
                  </a:schemeClr>
                </a:solidFill>
              </a:rPr>
              <a:t>модификаторите за достъп</a:t>
            </a:r>
            <a:r>
              <a:rPr lang="en-US" dirty="0" smtClean="0">
                <a:solidFill>
                  <a:schemeClr val="tx2">
                    <a:lumMod val="75000"/>
                  </a:schemeClr>
                </a:solidFill>
              </a:rPr>
              <a:t> </a:t>
            </a:r>
            <a:r>
              <a:rPr lang="en-US" dirty="0" smtClean="0"/>
              <a:t>(</a:t>
            </a:r>
            <a:r>
              <a:rPr lang="en-US" dirty="0"/>
              <a:t>private, public…)</a:t>
            </a:r>
          </a:p>
          <a:p>
            <a:r>
              <a:rPr lang="bg-BG" dirty="0" smtClean="0">
                <a:solidFill>
                  <a:schemeClr val="tx2">
                    <a:lumMod val="75000"/>
                  </a:schemeClr>
                </a:solidFill>
              </a:rPr>
              <a:t>Скрива </a:t>
            </a:r>
            <a:r>
              <a:rPr lang="bg-BG" dirty="0" smtClean="0">
                <a:solidFill>
                  <a:schemeClr val="tx2">
                    <a:lumMod val="75000"/>
                  </a:schemeClr>
                </a:solidFill>
              </a:rPr>
              <a:t>кода и информацията</a:t>
            </a:r>
            <a:r>
              <a:rPr lang="en-US" dirty="0" smtClean="0"/>
              <a:t> </a:t>
            </a:r>
            <a:r>
              <a:rPr lang="bg-BG" dirty="0" smtClean="0"/>
              <a:t>в един компонент, за да я </a:t>
            </a:r>
            <a:r>
              <a:rPr lang="bg-BG" dirty="0" smtClean="0"/>
              <a:t> защити </a:t>
            </a:r>
            <a:r>
              <a:rPr lang="bg-BG" dirty="0" smtClean="0"/>
              <a:t>от външния свят</a:t>
            </a:r>
            <a:endParaRPr lang="bg-BG" dirty="0"/>
          </a:p>
        </p:txBody>
      </p:sp>
    </p:spTree>
    <p:extLst>
      <p:ext uri="{BB962C8B-B14F-4D97-AF65-F5344CB8AC3E}">
        <p14:creationId xmlns:p14="http://schemas.microsoft.com/office/powerpoint/2010/main" val="27264779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8</a:t>
            </a:fld>
            <a:endParaRPr lang="en-US" dirty="0"/>
          </a:p>
        </p:txBody>
      </p:sp>
      <p:sp>
        <p:nvSpPr>
          <p:cNvPr id="793602" name="Rectangle 2"/>
          <p:cNvSpPr>
            <a:spLocks noGrp="1" noChangeArrowheads="1"/>
          </p:cNvSpPr>
          <p:nvPr>
            <p:ph type="title"/>
          </p:nvPr>
        </p:nvSpPr>
        <p:spPr/>
        <p:txBody>
          <a:bodyPr>
            <a:normAutofit/>
          </a:bodyPr>
          <a:lstStyle/>
          <a:p>
            <a:r>
              <a:rPr lang="bg-BG" dirty="0" smtClean="0"/>
              <a:t>Абстракция с/у</a:t>
            </a:r>
            <a:r>
              <a:rPr lang="en-US" dirty="0" smtClean="0"/>
              <a:t> </a:t>
            </a:r>
            <a:r>
              <a:rPr lang="en-US" dirty="0"/>
              <a:t>K</a:t>
            </a:r>
            <a:r>
              <a:rPr lang="bg-BG" dirty="0" err="1" smtClean="0"/>
              <a:t>апсулация</a:t>
            </a:r>
            <a:r>
              <a:rPr lang="en-US" dirty="0" smtClean="0"/>
              <a:t> </a:t>
            </a:r>
            <a:r>
              <a:rPr lang="en-US" dirty="0"/>
              <a:t>(2)</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012" y="1371600"/>
            <a:ext cx="6581775" cy="4591050"/>
          </a:xfrm>
          <a:prstGeom prst="rect">
            <a:avLst/>
          </a:prstGeom>
        </p:spPr>
      </p:pic>
    </p:spTree>
    <p:extLst>
      <p:ext uri="{BB962C8B-B14F-4D97-AF65-F5344CB8AC3E}">
        <p14:creationId xmlns:p14="http://schemas.microsoft.com/office/powerpoint/2010/main" val="109505775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25176" y="5275400"/>
            <a:ext cx="8938472" cy="820600"/>
          </a:xfrm>
        </p:spPr>
        <p:txBody>
          <a:bodyPr/>
          <a:lstStyle/>
          <a:p>
            <a:r>
              <a:rPr lang="bg-BG" noProof="1" smtClean="0">
                <a:cs typeface="Consolas" panose="020B0609020204030204" pitchFamily="49" charset="0"/>
              </a:rPr>
              <a:t>Абстрактни класове</a:t>
            </a:r>
            <a:endParaRPr lang="en-US" noProof="1">
              <a:cs typeface="Consolas" panose="020B0609020204030204" pitchFamily="49" charset="0"/>
            </a:endParaRP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9</a:t>
            </a:fld>
            <a:endParaRPr lang="en-US" dirty="0"/>
          </a:p>
        </p:txBody>
      </p:sp>
      <p:pic>
        <p:nvPicPr>
          <p:cNvPr id="1026" name="Picture 2" descr="C:\Users\tilchev\Desktop\abstract-shapes.gif"/>
          <p:cNvPicPr>
            <a:picLocks noChangeAspect="1" noChangeArrowheads="1"/>
          </p:cNvPicPr>
          <p:nvPr/>
        </p:nvPicPr>
        <p:blipFill>
          <a:blip r:embed="rId3" cstate="print"/>
          <a:srcRect/>
          <a:stretch>
            <a:fillRect/>
          </a:stretch>
        </p:blipFill>
        <p:spPr bwMode="auto">
          <a:xfrm>
            <a:off x="2648743" y="986129"/>
            <a:ext cx="6891338" cy="3814471"/>
          </a:xfrm>
          <a:prstGeom prst="rect">
            <a:avLst/>
          </a:prstGeom>
          <a:solidFill>
            <a:schemeClr val="tx1">
              <a:alpha val="90000"/>
            </a:schemeClr>
          </a:solidFill>
          <a:effectLst>
            <a:innerShdw blurRad="635000">
              <a:prstClr val="black"/>
            </a:innerShdw>
          </a:effectLst>
        </p:spPr>
      </p:pic>
    </p:spTree>
    <p:extLst>
      <p:ext uri="{BB962C8B-B14F-4D97-AF65-F5344CB8AC3E}">
        <p14:creationId xmlns:p14="http://schemas.microsoft.com/office/powerpoint/2010/main" val="581515101"/>
      </p:ext>
    </p:extLst>
  </p:cSld>
  <p:clrMapOvr>
    <a:masterClrMapping/>
  </p:clrMapOvr>
  <p:timing>
    <p:tnLst>
      <p:par>
        <p:cTn id="1" dur="indefinite" restart="never" nodeType="tmRoot"/>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0</TotalTime>
  <Words>1979</Words>
  <Application>Microsoft Office PowerPoint</Application>
  <PresentationFormat>Custom</PresentationFormat>
  <Paragraphs>276</Paragraphs>
  <Slides>20</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Consolas</vt:lpstr>
      <vt:lpstr>Wingdings</vt:lpstr>
      <vt:lpstr>Wingdings 2</vt:lpstr>
      <vt:lpstr>SoftUni 16x9</vt:lpstr>
      <vt:lpstr>PowerPoint Presentation</vt:lpstr>
      <vt:lpstr>Абстракция</vt:lpstr>
      <vt:lpstr>Какво е абстракция?</vt:lpstr>
      <vt:lpstr>Абастракция в ООП</vt:lpstr>
      <vt:lpstr>Пример за абстракция</vt:lpstr>
      <vt:lpstr>Как постигаме абстракция?</vt:lpstr>
      <vt:lpstr>Абстракция с/у Kапсулация</vt:lpstr>
      <vt:lpstr>Абстракция с/у Kапсулация (2)</vt:lpstr>
      <vt:lpstr>Абстрактни класове</vt:lpstr>
      <vt:lpstr>Абстрактни класове</vt:lpstr>
      <vt:lpstr>Елементи на абстрактния клас</vt:lpstr>
      <vt:lpstr>Задача: Фигури</vt:lpstr>
      <vt:lpstr>Задача: Фигури</vt:lpstr>
      <vt:lpstr>Задача: Фигури (2)</vt:lpstr>
      <vt:lpstr>Solution: Shapes (3)</vt:lpstr>
      <vt:lpstr>Ключова дума - sealed</vt:lpstr>
      <vt:lpstr>Ключова дума - sealed</vt:lpstr>
      <vt:lpstr>Какво научихме днес?</vt:lpstr>
      <vt:lpstr>Абстрактни класове</vt:lpstr>
      <vt:lpstr>Лиценз</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Defining Classes</dc:title>
  <dc:subject>C# Basics Course</dc:subject>
  <dc:creator/>
  <cp:keywords>C#, class, object, fields, methods, properties, constructors, static</cp:keywords>
  <dc:description>Software University Foundation - http://softuni.org</dc:description>
  <cp:lastModifiedBy/>
  <cp:revision>1</cp:revision>
  <dcterms:created xsi:type="dcterms:W3CDTF">2014-01-02T17:00:34Z</dcterms:created>
  <dcterms:modified xsi:type="dcterms:W3CDTF">2021-01-05T03:11:01Z</dcterms:modified>
  <cp:category>programming, software engineering, C#, OOP</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